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rels" ContentType="application/vnd.openxmlformats-package.relationships+xml"/>
  <Default Extension="emf" ContentType="image/x-emf"/>
  <Default Extension="xlsx" ContentType="application/vnd.openxmlformats-officedocument.spreadsheetml.sheet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drawings/drawing1.xml" ContentType="application/vnd.openxmlformats-officedocument.drawingml.chartshape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1" r:id="rId1"/>
    <p:sldMasterId id="2147483712" r:id="rId2"/>
  </p:sldMasterIdLst>
  <p:notesMasterIdLst>
    <p:notesMasterId r:id="rId16"/>
  </p:notesMasterIdLst>
  <p:handoutMasterIdLst>
    <p:handoutMasterId r:id="rId17"/>
  </p:handoutMasterIdLst>
  <p:sldIdLst>
    <p:sldId id="283" r:id="rId3"/>
    <p:sldId id="376" r:id="rId4"/>
    <p:sldId id="380" r:id="rId5"/>
    <p:sldId id="362" r:id="rId6"/>
    <p:sldId id="377" r:id="rId7"/>
    <p:sldId id="381" r:id="rId8"/>
    <p:sldId id="365" r:id="rId9"/>
    <p:sldId id="366" r:id="rId10"/>
    <p:sldId id="379" r:id="rId11"/>
    <p:sldId id="369" r:id="rId12"/>
    <p:sldId id="371" r:id="rId13"/>
    <p:sldId id="375" r:id="rId14"/>
    <p:sldId id="367" r:id="rId15"/>
  </p:sldIdLst>
  <p:sldSz cx="9144000" cy="6858000" type="screen4x3"/>
  <p:notesSz cx="7099300" cy="10234613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935">
          <p15:clr>
            <a:srgbClr val="A4A3A4"/>
          </p15:clr>
        </p15:guide>
        <p15:guide id="2" pos="288">
          <p15:clr>
            <a:srgbClr val="A4A3A4"/>
          </p15:clr>
        </p15:guide>
        <p15:guide id="3" pos="726">
          <p15:clr>
            <a:srgbClr val="A4A3A4"/>
          </p15:clr>
        </p15:guide>
        <p15:guide id="4" pos="5029">
          <p15:clr>
            <a:srgbClr val="A4A3A4"/>
          </p15:clr>
        </p15:guide>
        <p15:guide id="5" pos="431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223" userDrawn="1">
          <p15:clr>
            <a:srgbClr val="A4A3A4"/>
          </p15:clr>
        </p15:guide>
        <p15:guide id="2" pos="223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8432"/>
    <a:srgbClr val="D9872B"/>
    <a:srgbClr val="571980"/>
    <a:srgbClr val="B135FF"/>
    <a:srgbClr val="3B64AD"/>
    <a:srgbClr val="F1A78A"/>
    <a:srgbClr val="97BADF"/>
    <a:srgbClr val="6CA544"/>
    <a:srgbClr val="DEDDE7"/>
    <a:srgbClr val="FFD2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21" autoAdjust="0"/>
    <p:restoredTop sz="69573" autoAdjust="0"/>
  </p:normalViewPr>
  <p:slideViewPr>
    <p:cSldViewPr snapToGrid="0">
      <p:cViewPr varScale="1">
        <p:scale>
          <a:sx n="70" d="100"/>
          <a:sy n="70" d="100"/>
        </p:scale>
        <p:origin x="-2080" y="-112"/>
      </p:cViewPr>
      <p:guideLst>
        <p:guide orient="horz" pos="3935"/>
        <p:guide pos="288"/>
        <p:guide pos="726"/>
        <p:guide pos="5029"/>
        <p:guide pos="431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416"/>
    </p:cViewPr>
  </p:sorterViewPr>
  <p:notesViewPr>
    <p:cSldViewPr snapToGrid="0">
      <p:cViewPr varScale="1">
        <p:scale>
          <a:sx n="74" d="100"/>
          <a:sy n="74" d="100"/>
        </p:scale>
        <p:origin x="-3372" y="-108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lahlouz:Desktop:SIAM:graph%20Presentation%20SIAM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lahlouz:Desktop:SIAM:graph%20Presentation%20SIAM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lahlouz:Desktop:SIAM:graph%20Presentation%20SIAM.xlsx" TargetMode="External"/><Relationship Id="rId2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884327370293786"/>
          <c:y val="0.0192964242687887"/>
          <c:w val="0.894790716949855"/>
          <c:h val="0.80635426102710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'Nombre total des exploitations'!$B$1</c:f>
              <c:strCache>
                <c:ptCount val="1"/>
                <c:pt idx="0">
                  <c:v>Nombre total des exploitations (SAU)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delete val="1"/>
          </c:dLbls>
          <c:cat>
            <c:strRef>
              <c:f>'Nombre total des exploitations'!$A$2:$A$9</c:f>
              <c:strCache>
                <c:ptCount val="8"/>
                <c:pt idx="0">
                  <c:v>[0-1]</c:v>
                </c:pt>
                <c:pt idx="1">
                  <c:v>[1- 3]</c:v>
                </c:pt>
                <c:pt idx="2">
                  <c:v>[3- 5]</c:v>
                </c:pt>
                <c:pt idx="3">
                  <c:v>[5 - 10]</c:v>
                </c:pt>
                <c:pt idx="4">
                  <c:v>[10 – 20]</c:v>
                </c:pt>
                <c:pt idx="5">
                  <c:v>[20 – 50]</c:v>
                </c:pt>
                <c:pt idx="6">
                  <c:v>[50 - 100]</c:v>
                </c:pt>
                <c:pt idx="7">
                  <c:v>+100 ha</c:v>
                </c:pt>
              </c:strCache>
            </c:strRef>
          </c:cat>
          <c:val>
            <c:numRef>
              <c:f>'Nombre total des exploitations'!$B$2:$B$9</c:f>
              <c:numCache>
                <c:formatCode>_-* #,##0.00_-;\-* #,##0.00_-;_-* "-"??_-;_-@_-</c:formatCode>
                <c:ptCount val="8"/>
                <c:pt idx="0">
                  <c:v>315323.0</c:v>
                </c:pt>
                <c:pt idx="1">
                  <c:v>446710.0</c:v>
                </c:pt>
                <c:pt idx="2">
                  <c:v>237669.0</c:v>
                </c:pt>
                <c:pt idx="3">
                  <c:v>247766.0</c:v>
                </c:pt>
                <c:pt idx="4">
                  <c:v>125169.0</c:v>
                </c:pt>
                <c:pt idx="5">
                  <c:v>47985.0</c:v>
                </c:pt>
                <c:pt idx="6">
                  <c:v>7829.0</c:v>
                </c:pt>
                <c:pt idx="7">
                  <c:v>3182.0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box"/>
        <c:axId val="2125951640"/>
        <c:axId val="2123967752"/>
        <c:axId val="0"/>
      </c:bar3DChart>
      <c:catAx>
        <c:axId val="212595164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2123967752"/>
        <c:crosses val="autoZero"/>
        <c:auto val="1"/>
        <c:lblAlgn val="ctr"/>
        <c:lblOffset val="100"/>
        <c:noMultiLvlLbl val="0"/>
      </c:catAx>
      <c:valAx>
        <c:axId val="2123967752"/>
        <c:scaling>
          <c:orientation val="minMax"/>
        </c:scaling>
        <c:delete val="0"/>
        <c:axPos val="l"/>
        <c:numFmt formatCode="#,##0" sourceLinked="0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212595164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471855058369748"/>
          <c:y val="0.0713184986903695"/>
          <c:w val="0.511459879427973"/>
          <c:h val="0.186561281281855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0472455194448605"/>
          <c:y val="0.0516169589911677"/>
          <c:w val="0.567178747940692"/>
          <c:h val="0.947544849500838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rgbClr val="6CA544"/>
              </a:solidFill>
            </c:spPr>
          </c:dPt>
          <c:dPt>
            <c:idx val="2"/>
            <c:bubble3D val="0"/>
            <c:spPr>
              <a:solidFill>
                <a:srgbClr val="B135FF"/>
              </a:solidFill>
            </c:spPr>
          </c:dPt>
          <c:dPt>
            <c:idx val="3"/>
            <c:bubble3D val="0"/>
            <c:spPr>
              <a:solidFill>
                <a:srgbClr val="F18432"/>
              </a:solidFill>
            </c:spPr>
          </c:dPt>
          <c:dPt>
            <c:idx val="5"/>
            <c:bubble3D val="0"/>
            <c:spPr>
              <a:solidFill>
                <a:srgbClr val="3B64AD"/>
              </a:solidFill>
            </c:spPr>
          </c:dPt>
          <c:dLbls>
            <c:txPr>
              <a:bodyPr/>
              <a:lstStyle/>
              <a:p>
                <a:pPr>
                  <a:defRPr sz="2800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Sheet1!$A$2:$A$7</c:f>
              <c:strCache>
                <c:ptCount val="6"/>
                <c:pt idx="0">
                  <c:v>Jachère</c:v>
                </c:pt>
                <c:pt idx="1">
                  <c:v>Autres</c:v>
                </c:pt>
                <c:pt idx="2">
                  <c:v>Maraichage</c:v>
                </c:pt>
                <c:pt idx="3">
                  <c:v>Légumineuses</c:v>
                </c:pt>
                <c:pt idx="4">
                  <c:v>Plantations fruitières</c:v>
                </c:pt>
                <c:pt idx="5">
                  <c:v>Céréales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10.0</c:v>
                </c:pt>
                <c:pt idx="1">
                  <c:v>4.2</c:v>
                </c:pt>
                <c:pt idx="2">
                  <c:v>3.0</c:v>
                </c:pt>
                <c:pt idx="3">
                  <c:v>4.0</c:v>
                </c:pt>
                <c:pt idx="4">
                  <c:v>11.0</c:v>
                </c:pt>
                <c:pt idx="5">
                  <c:v>65.0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640125680195697"/>
          <c:y val="0.0636992185219473"/>
          <c:w val="0.325003369776846"/>
          <c:h val="0.901729760385651"/>
        </c:manualLayout>
      </c:layout>
      <c:overlay val="0"/>
      <c:txPr>
        <a:bodyPr/>
        <a:lstStyle/>
        <a:p>
          <a:pPr>
            <a:defRPr sz="2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5201037124852"/>
          <c:y val="0.0228043528182529"/>
          <c:w val="0.609051145788447"/>
          <c:h val="0.54509386195805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6CA544"/>
              </a:solidFill>
            </c:spPr>
          </c:dPt>
          <c:dPt>
            <c:idx val="1"/>
            <c:bubble3D val="0"/>
            <c:spPr>
              <a:solidFill>
                <a:srgbClr val="F18432"/>
              </a:solidFill>
            </c:spPr>
          </c:dPt>
          <c:dPt>
            <c:idx val="2"/>
            <c:bubble3D val="0"/>
            <c:spPr>
              <a:solidFill>
                <a:srgbClr val="F1A78A"/>
              </a:solidFill>
            </c:spPr>
          </c:dPt>
          <c:dPt>
            <c:idx val="3"/>
            <c:bubble3D val="0"/>
            <c:spPr>
              <a:solidFill>
                <a:schemeClr val="accent1"/>
              </a:solidFill>
            </c:spPr>
          </c:dPt>
          <c:dLbls>
            <c:dLbl>
              <c:idx val="1"/>
              <c:spPr/>
              <c:txPr>
                <a:bodyPr/>
                <a:lstStyle/>
                <a:p>
                  <a:pPr>
                    <a:defRPr sz="2000">
                      <a:solidFill>
                        <a:srgbClr val="FFFFFF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spPr/>
              <c:txPr>
                <a:bodyPr/>
                <a:lstStyle/>
                <a:p>
                  <a:pPr>
                    <a:defRPr sz="20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Sheet1!$A$2:$A$5</c:f>
              <c:strCache>
                <c:ptCount val="4"/>
                <c:pt idx="0">
                  <c:v>Grandes exploitations</c:v>
                </c:pt>
                <c:pt idx="1">
                  <c:v>Moyennes exploitations</c:v>
                </c:pt>
                <c:pt idx="2">
                  <c:v>Petites exploitations</c:v>
                </c:pt>
                <c:pt idx="3">
                  <c:v>Micro exploitations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4.0</c:v>
                </c:pt>
                <c:pt idx="1">
                  <c:v>23.2</c:v>
                </c:pt>
                <c:pt idx="2">
                  <c:v>44.6</c:v>
                </c:pt>
                <c:pt idx="3">
                  <c:v>28.2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t"/>
      <c:layout>
        <c:manualLayout>
          <c:xMode val="edge"/>
          <c:yMode val="edge"/>
          <c:x val="0.238183154501152"/>
          <c:y val="0.591169627874062"/>
          <c:w val="0.686208874412794"/>
          <c:h val="0.301307150291858"/>
        </c:manualLayout>
      </c:layout>
      <c:overlay val="0"/>
      <c:txPr>
        <a:bodyPr/>
        <a:lstStyle/>
        <a:p>
          <a:pPr>
            <a:defRPr sz="20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860111830869"/>
          <c:y val="0.0438784237193435"/>
          <c:w val="0.89513988816913"/>
          <c:h val="0.81188994180879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'Nombre d''agriculteurs'!$B$1</c:f>
              <c:strCache>
                <c:ptCount val="1"/>
                <c:pt idx="0">
                  <c:v> Nombre d’agriculteurs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0.00757643115701062"/>
                  <c:y val="-0.383398295337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00447634079797156"/>
                  <c:y val="-0.240825841237968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0.00899310724842613"/>
                  <c:y val="-0.236541623511218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4.04256524830164E-5"/>
                  <c:y val="-0.157805973100909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0.00447634079797156"/>
                  <c:y val="-0.115176769102684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0.00749569840234502"/>
                  <c:y val="-0.0810476737827069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0.0286384924764422"/>
                  <c:y val="-0.0644968661215479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'Nombre d''agriculteurs'!$A$2:$A$9</c:f>
              <c:strCache>
                <c:ptCount val="7"/>
                <c:pt idx="0">
                  <c:v>[1- 3]</c:v>
                </c:pt>
                <c:pt idx="1">
                  <c:v>[3- 5]</c:v>
                </c:pt>
                <c:pt idx="2">
                  <c:v>[5 - 10]</c:v>
                </c:pt>
                <c:pt idx="3">
                  <c:v>[10 – 20]</c:v>
                </c:pt>
                <c:pt idx="4">
                  <c:v>[20 – 50] </c:v>
                </c:pt>
                <c:pt idx="5">
                  <c:v>[50 - 100] </c:v>
                </c:pt>
                <c:pt idx="6">
                  <c:v>+100 ha </c:v>
                </c:pt>
              </c:strCache>
            </c:strRef>
          </c:cat>
          <c:val>
            <c:numRef>
              <c:f>'Nombre d''agriculteurs'!$B$2:$B$9</c:f>
              <c:numCache>
                <c:formatCode>General</c:formatCode>
                <c:ptCount val="8"/>
                <c:pt idx="0">
                  <c:v>162983.0</c:v>
                </c:pt>
                <c:pt idx="1">
                  <c:v>81737.0</c:v>
                </c:pt>
                <c:pt idx="2">
                  <c:v>86064.0</c:v>
                </c:pt>
                <c:pt idx="3">
                  <c:v>40980.0</c:v>
                </c:pt>
                <c:pt idx="4">
                  <c:v>16837.0</c:v>
                </c:pt>
                <c:pt idx="5">
                  <c:v>3297.0</c:v>
                </c:pt>
                <c:pt idx="6">
                  <c:v>1602.0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axId val="2127480440"/>
        <c:axId val="2127483256"/>
      </c:barChart>
      <c:catAx>
        <c:axId val="212748044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2127483256"/>
        <c:crosses val="autoZero"/>
        <c:auto val="1"/>
        <c:lblAlgn val="ctr"/>
        <c:lblOffset val="100"/>
        <c:noMultiLvlLbl val="0"/>
      </c:catAx>
      <c:valAx>
        <c:axId val="2127483256"/>
        <c:scaling>
          <c:orientation val="minMax"/>
        </c:scaling>
        <c:delete val="0"/>
        <c:axPos val="l"/>
        <c:numFmt formatCode="#,##0" sourceLinked="0"/>
        <c:majorTickMark val="none"/>
        <c:minorTickMark val="none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21274804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17154987209608"/>
          <c:y val="0.0725367359551735"/>
          <c:w val="0.263272358171755"/>
          <c:h val="0.200020575383642"/>
        </c:manualLayout>
      </c:layout>
      <c:overlay val="0"/>
      <c:txPr>
        <a:bodyPr/>
        <a:lstStyle/>
        <a:p>
          <a:pPr>
            <a:defRPr sz="2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'Nombre d''agriculteurs'!$B$1</c:f>
              <c:strCache>
                <c:ptCount val="1"/>
                <c:pt idx="0">
                  <c:v> Nombre d’agriculteurs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delete val="1"/>
          </c:dLbls>
          <c:cat>
            <c:strRef>
              <c:f>'Nombre d''agriculteurs'!$A$2:$A$9</c:f>
              <c:strCache>
                <c:ptCount val="7"/>
                <c:pt idx="0">
                  <c:v>[1- 3]</c:v>
                </c:pt>
                <c:pt idx="1">
                  <c:v>[3- 5]</c:v>
                </c:pt>
                <c:pt idx="2">
                  <c:v>[5 - 10]</c:v>
                </c:pt>
                <c:pt idx="3">
                  <c:v>[10 – 20]</c:v>
                </c:pt>
                <c:pt idx="4">
                  <c:v>[20 – 50] </c:v>
                </c:pt>
                <c:pt idx="5">
                  <c:v>[50 - 100] </c:v>
                </c:pt>
                <c:pt idx="6">
                  <c:v>+100 ha </c:v>
                </c:pt>
              </c:strCache>
            </c:strRef>
          </c:cat>
          <c:val>
            <c:numRef>
              <c:f>'Nombre d''agriculteurs'!$B$2:$B$9</c:f>
              <c:numCache>
                <c:formatCode>General</c:formatCode>
                <c:ptCount val="8"/>
                <c:pt idx="0">
                  <c:v>162983.0</c:v>
                </c:pt>
                <c:pt idx="1">
                  <c:v>81737.0</c:v>
                </c:pt>
                <c:pt idx="2">
                  <c:v>86064.0</c:v>
                </c:pt>
                <c:pt idx="3">
                  <c:v>40980.0</c:v>
                </c:pt>
                <c:pt idx="4">
                  <c:v>16837.0</c:v>
                </c:pt>
                <c:pt idx="5">
                  <c:v>3297.0</c:v>
                </c:pt>
                <c:pt idx="6">
                  <c:v>1602.0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2128332072"/>
        <c:axId val="2128335016"/>
      </c:barChart>
      <c:catAx>
        <c:axId val="212833207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2128335016"/>
        <c:crosses val="autoZero"/>
        <c:auto val="1"/>
        <c:lblAlgn val="ctr"/>
        <c:lblOffset val="100"/>
        <c:noMultiLvlLbl val="0"/>
      </c:catAx>
      <c:valAx>
        <c:axId val="2128335016"/>
        <c:scaling>
          <c:orientation val="minMax"/>
        </c:scaling>
        <c:delete val="0"/>
        <c:axPos val="l"/>
        <c:numFmt formatCode="#,##0" sourceLinked="0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21283320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00BE8A-BB62-694C-A89D-6952C51FF87E}" type="doc">
      <dgm:prSet loTypeId="urn:microsoft.com/office/officeart/2005/8/layout/hList1" loCatId="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55B54F59-74DF-F44B-9B8F-F4387369322B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rgbClr val="6CA544"/>
        </a:solidFill>
        <a:ln>
          <a:solidFill>
            <a:srgbClr val="6CA544"/>
          </a:solidFill>
        </a:ln>
      </dgm:spPr>
      <dgm:t>
        <a:bodyPr/>
        <a:lstStyle/>
        <a:p>
          <a:pPr algn="ctr"/>
          <a:r>
            <a:rPr lang="fr-CA" sz="1800" b="1" noProof="0" dirty="0" smtClean="0"/>
            <a:t>Grandes Exploitations</a:t>
          </a:r>
          <a:r>
            <a:rPr lang="fr-CA" sz="1600" b="1" noProof="0" dirty="0" smtClean="0"/>
            <a:t> </a:t>
          </a:r>
        </a:p>
        <a:p>
          <a:pPr algn="ctr"/>
          <a:r>
            <a:rPr lang="fr-CA" sz="1600" b="1" noProof="0" dirty="0" smtClean="0"/>
            <a:t>(&gt;20 ha, 4 %)</a:t>
          </a:r>
          <a:endParaRPr lang="fr-CA" sz="1600" b="1" noProof="0" dirty="0"/>
        </a:p>
      </dgm:t>
    </dgm:pt>
    <dgm:pt modelId="{7026AE4B-0036-574D-8279-70511E611181}" type="parTrans" cxnId="{A035AC33-928A-9448-99E3-3FFCDBAC1328}">
      <dgm:prSet/>
      <dgm:spPr/>
      <dgm:t>
        <a:bodyPr/>
        <a:lstStyle/>
        <a:p>
          <a:endParaRPr lang="en-US" sz="1600"/>
        </a:p>
      </dgm:t>
    </dgm:pt>
    <dgm:pt modelId="{8207DAC8-66AF-404F-BD3E-3FE8774233CA}" type="sibTrans" cxnId="{A035AC33-928A-9448-99E3-3FFCDBAC1328}">
      <dgm:prSet/>
      <dgm:spPr/>
      <dgm:t>
        <a:bodyPr/>
        <a:lstStyle/>
        <a:p>
          <a:endParaRPr lang="en-US" sz="1600"/>
        </a:p>
      </dgm:t>
    </dgm:pt>
    <dgm:pt modelId="{FCE81738-C027-8948-9513-504A805D1053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noFill/>
        <a:ln>
          <a:solidFill>
            <a:srgbClr val="6CA544"/>
          </a:solidFill>
        </a:ln>
      </dgm:spPr>
      <dgm:t>
        <a:bodyPr/>
        <a:lstStyle/>
        <a:p>
          <a:pPr algn="l"/>
          <a:r>
            <a:rPr lang="fr-FR" sz="1800" noProof="0" dirty="0" smtClean="0"/>
            <a:t>Source d’énergie pour l’irrigation: Électricité ou gasoil;</a:t>
          </a:r>
          <a:endParaRPr lang="fr-FR" sz="1800" noProof="0" dirty="0"/>
        </a:p>
      </dgm:t>
    </dgm:pt>
    <dgm:pt modelId="{F7D5D26E-F6C9-2845-A866-5B7003F702A6}" type="parTrans" cxnId="{9E332CF4-45C7-5B4E-A766-82AEF7616562}">
      <dgm:prSet/>
      <dgm:spPr/>
      <dgm:t>
        <a:bodyPr/>
        <a:lstStyle/>
        <a:p>
          <a:endParaRPr lang="en-US" sz="1600"/>
        </a:p>
      </dgm:t>
    </dgm:pt>
    <dgm:pt modelId="{CDCC6B9E-F3C0-0B4B-B193-C137F79BB6F4}" type="sibTrans" cxnId="{9E332CF4-45C7-5B4E-A766-82AEF7616562}">
      <dgm:prSet/>
      <dgm:spPr/>
      <dgm:t>
        <a:bodyPr/>
        <a:lstStyle/>
        <a:p>
          <a:endParaRPr lang="en-US" sz="1600"/>
        </a:p>
      </dgm:t>
    </dgm:pt>
    <dgm:pt modelId="{E41962A5-1614-BA4C-9904-1C9A2319E72E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noFill/>
        <a:ln>
          <a:solidFill>
            <a:srgbClr val="6CA544"/>
          </a:solidFill>
        </a:ln>
      </dgm:spPr>
      <dgm:t>
        <a:bodyPr/>
        <a:lstStyle/>
        <a:p>
          <a:pPr algn="l"/>
          <a:r>
            <a:rPr lang="fr-FR" sz="1800" noProof="0" dirty="0" smtClean="0"/>
            <a:t>Exportation de la récolte; </a:t>
          </a:r>
          <a:endParaRPr lang="fr-FR" sz="1800" noProof="0" dirty="0"/>
        </a:p>
      </dgm:t>
    </dgm:pt>
    <dgm:pt modelId="{6C8666A5-EF7C-E64C-99C8-D4CB2A4F94C2}" type="parTrans" cxnId="{0C5ECF71-F351-E24F-8CD1-A764F24D6C78}">
      <dgm:prSet/>
      <dgm:spPr/>
      <dgm:t>
        <a:bodyPr/>
        <a:lstStyle/>
        <a:p>
          <a:endParaRPr lang="en-US" sz="1600"/>
        </a:p>
      </dgm:t>
    </dgm:pt>
    <dgm:pt modelId="{92363372-E8BE-D448-B728-97DCF70F8DDF}" type="sibTrans" cxnId="{0C5ECF71-F351-E24F-8CD1-A764F24D6C78}">
      <dgm:prSet/>
      <dgm:spPr/>
      <dgm:t>
        <a:bodyPr/>
        <a:lstStyle/>
        <a:p>
          <a:endParaRPr lang="en-US" sz="1600"/>
        </a:p>
      </dgm:t>
    </dgm:pt>
    <dgm:pt modelId="{59CFF29E-2930-7E47-93CE-B677CD2541EC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solidFill>
          <a:srgbClr val="D9872B"/>
        </a:solidFill>
        <a:ln>
          <a:solidFill>
            <a:srgbClr val="D9872B"/>
          </a:solidFill>
        </a:ln>
      </dgm:spPr>
      <dgm:t>
        <a:bodyPr/>
        <a:lstStyle/>
        <a:p>
          <a:r>
            <a:rPr lang="en-US" sz="1800" b="1" dirty="0" smtClean="0"/>
            <a:t>P &amp; M Exploitations</a:t>
          </a:r>
        </a:p>
        <a:p>
          <a:r>
            <a:rPr lang="en-US" sz="1600" b="1" dirty="0" smtClean="0"/>
            <a:t>(Entre 1 et 20 ha, 68 %)</a:t>
          </a:r>
          <a:endParaRPr lang="en-US" sz="1600" b="1" dirty="0"/>
        </a:p>
      </dgm:t>
    </dgm:pt>
    <dgm:pt modelId="{5CEB1F06-C2F0-E84A-93E3-E66F2EC3ACEB}" type="parTrans" cxnId="{2A87D586-1A9E-E844-8378-19D17A175E63}">
      <dgm:prSet/>
      <dgm:spPr/>
      <dgm:t>
        <a:bodyPr/>
        <a:lstStyle/>
        <a:p>
          <a:endParaRPr lang="en-US" sz="1600"/>
        </a:p>
      </dgm:t>
    </dgm:pt>
    <dgm:pt modelId="{5F24BA2B-CD91-B44B-A200-C6E892704E36}" type="sibTrans" cxnId="{2A87D586-1A9E-E844-8378-19D17A175E63}">
      <dgm:prSet/>
      <dgm:spPr/>
      <dgm:t>
        <a:bodyPr/>
        <a:lstStyle/>
        <a:p>
          <a:endParaRPr lang="en-US" sz="1600"/>
        </a:p>
      </dgm:t>
    </dgm:pt>
    <dgm:pt modelId="{BBF48820-C94D-1B47-8C53-28EFF0D63D7E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>
          <a:solidFill>
            <a:srgbClr val="D9872B"/>
          </a:solidFill>
        </a:ln>
      </dgm:spPr>
      <dgm:t>
        <a:bodyPr/>
        <a:lstStyle/>
        <a:p>
          <a:pPr algn="l"/>
          <a:r>
            <a:rPr lang="fr-FR" sz="1600" noProof="0" dirty="0" smtClean="0"/>
            <a:t>Source d’énergie pour l’irrigation: Électricité, gasoil ou butane;</a:t>
          </a:r>
          <a:endParaRPr lang="fr-FR" sz="1600" noProof="0" dirty="0"/>
        </a:p>
      </dgm:t>
    </dgm:pt>
    <dgm:pt modelId="{3877169F-A628-1745-AA91-5E99EBC7843B}" type="parTrans" cxnId="{03E81569-E373-FC40-8923-412FFC129E72}">
      <dgm:prSet/>
      <dgm:spPr/>
      <dgm:t>
        <a:bodyPr/>
        <a:lstStyle/>
        <a:p>
          <a:endParaRPr lang="en-US" sz="1600"/>
        </a:p>
      </dgm:t>
    </dgm:pt>
    <dgm:pt modelId="{569C8594-0105-F048-9003-2B854C8D0208}" type="sibTrans" cxnId="{03E81569-E373-FC40-8923-412FFC129E72}">
      <dgm:prSet/>
      <dgm:spPr/>
      <dgm:t>
        <a:bodyPr/>
        <a:lstStyle/>
        <a:p>
          <a:endParaRPr lang="en-US" sz="1600"/>
        </a:p>
      </dgm:t>
    </dgm:pt>
    <dgm:pt modelId="{65E120C8-D6C8-394E-BFD3-170F5DD08BA5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accent1"/>
        </a:solidFill>
        <a:ln>
          <a:solidFill>
            <a:srgbClr val="C80F0F"/>
          </a:solidFill>
        </a:ln>
      </dgm:spPr>
      <dgm:t>
        <a:bodyPr/>
        <a:lstStyle/>
        <a:p>
          <a:r>
            <a:rPr lang="en-US" sz="1800" b="1" dirty="0" smtClean="0"/>
            <a:t>Micro-Exploitations</a:t>
          </a:r>
        </a:p>
        <a:p>
          <a:r>
            <a:rPr lang="en-US" sz="1600" b="1" dirty="0" smtClean="0"/>
            <a:t>(&lt; 1 ha, 28 %)</a:t>
          </a:r>
          <a:endParaRPr lang="en-US" sz="1600" b="1" dirty="0"/>
        </a:p>
      </dgm:t>
    </dgm:pt>
    <dgm:pt modelId="{26D70FBC-BD6D-0642-8B95-74B00192A04C}" type="parTrans" cxnId="{F479F912-BB11-CC45-B176-EFF473AEA95E}">
      <dgm:prSet/>
      <dgm:spPr/>
      <dgm:t>
        <a:bodyPr/>
        <a:lstStyle/>
        <a:p>
          <a:endParaRPr lang="en-US" sz="1600"/>
        </a:p>
      </dgm:t>
    </dgm:pt>
    <dgm:pt modelId="{782348B5-E79E-0D4A-BD6D-52B7971FDDFF}" type="sibTrans" cxnId="{F479F912-BB11-CC45-B176-EFF473AEA95E}">
      <dgm:prSet/>
      <dgm:spPr/>
      <dgm:t>
        <a:bodyPr/>
        <a:lstStyle/>
        <a:p>
          <a:endParaRPr lang="en-US" sz="1600"/>
        </a:p>
      </dgm:t>
    </dgm:pt>
    <dgm:pt modelId="{CB43418B-A04E-154A-8EED-898523E7CEDB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ln>
          <a:solidFill>
            <a:schemeClr val="accent1"/>
          </a:solidFill>
        </a:ln>
      </dgm:spPr>
      <dgm:t>
        <a:bodyPr/>
        <a:lstStyle/>
        <a:p>
          <a:pPr algn="l"/>
          <a:r>
            <a:rPr lang="fr-FR" sz="1600" noProof="0" dirty="0" smtClean="0"/>
            <a:t>Source d’énergie pour l’irrigation: Butane ou gasoil;</a:t>
          </a:r>
          <a:endParaRPr lang="en-US" sz="1600" dirty="0"/>
        </a:p>
      </dgm:t>
    </dgm:pt>
    <dgm:pt modelId="{56B8D681-E3A6-574B-9BF9-FFB8322DEF1F}" type="parTrans" cxnId="{4867F8EE-3AA0-6241-A50F-E425B1505885}">
      <dgm:prSet/>
      <dgm:spPr/>
      <dgm:t>
        <a:bodyPr/>
        <a:lstStyle/>
        <a:p>
          <a:endParaRPr lang="en-US" sz="1600"/>
        </a:p>
      </dgm:t>
    </dgm:pt>
    <dgm:pt modelId="{322CF92A-63E0-5F45-ACD4-C705303C1628}" type="sibTrans" cxnId="{4867F8EE-3AA0-6241-A50F-E425B1505885}">
      <dgm:prSet/>
      <dgm:spPr/>
      <dgm:t>
        <a:bodyPr/>
        <a:lstStyle/>
        <a:p>
          <a:endParaRPr lang="en-US" sz="1600"/>
        </a:p>
      </dgm:t>
    </dgm:pt>
    <dgm:pt modelId="{330EB940-A257-A14A-8BDE-F2D6B4B24040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noFill/>
        <a:ln>
          <a:solidFill>
            <a:srgbClr val="6CA544"/>
          </a:solidFill>
        </a:ln>
      </dgm:spPr>
      <dgm:t>
        <a:bodyPr/>
        <a:lstStyle/>
        <a:p>
          <a:pPr algn="l"/>
          <a:r>
            <a:rPr lang="fr-FR" sz="1800" noProof="0" dirty="0" smtClean="0"/>
            <a:t>Assise foncière importante et stable;</a:t>
          </a:r>
          <a:endParaRPr lang="fr-FR" sz="1800" noProof="0" dirty="0"/>
        </a:p>
      </dgm:t>
    </dgm:pt>
    <dgm:pt modelId="{4B5BCC75-6F4E-DD4F-8CE4-1F28530510C6}" type="parTrans" cxnId="{AAAD72D2-7560-F94A-9F19-FFFEC21E00ED}">
      <dgm:prSet/>
      <dgm:spPr/>
      <dgm:t>
        <a:bodyPr/>
        <a:lstStyle/>
        <a:p>
          <a:endParaRPr lang="en-US" sz="1600"/>
        </a:p>
      </dgm:t>
    </dgm:pt>
    <dgm:pt modelId="{771D3F89-0C44-6C4C-B98D-774DCE53B9D3}" type="sibTrans" cxnId="{AAAD72D2-7560-F94A-9F19-FFFEC21E00ED}">
      <dgm:prSet/>
      <dgm:spPr/>
      <dgm:t>
        <a:bodyPr/>
        <a:lstStyle/>
        <a:p>
          <a:endParaRPr lang="en-US" sz="1600"/>
        </a:p>
      </dgm:t>
    </dgm:pt>
    <dgm:pt modelId="{EBE6C33D-8218-594E-B586-5070AF3369B4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noFill/>
        <a:ln>
          <a:solidFill>
            <a:srgbClr val="6CA544"/>
          </a:solidFill>
        </a:ln>
      </dgm:spPr>
      <dgm:t>
        <a:bodyPr/>
        <a:lstStyle/>
        <a:p>
          <a:pPr algn="l"/>
          <a:r>
            <a:rPr lang="fr-FR" sz="1800" noProof="0" dirty="0" smtClean="0"/>
            <a:t>Accès sans difficulté aux </a:t>
          </a:r>
          <a:r>
            <a:rPr lang="fr-FR" sz="1800" noProof="0" err="1" smtClean="0"/>
            <a:t>crédits</a:t>
          </a:r>
          <a:r>
            <a:rPr lang="fr-FR" sz="1800" noProof="0" smtClean="0"/>
            <a:t>.</a:t>
          </a:r>
          <a:endParaRPr lang="fr-FR" sz="1800" noProof="0" dirty="0"/>
        </a:p>
      </dgm:t>
    </dgm:pt>
    <dgm:pt modelId="{3A7BF94C-D6ED-8A48-AA60-358FDEC4E1C2}" type="parTrans" cxnId="{56717C1B-56B2-0A4E-88A6-BFD5C2D0083B}">
      <dgm:prSet/>
      <dgm:spPr/>
      <dgm:t>
        <a:bodyPr/>
        <a:lstStyle/>
        <a:p>
          <a:endParaRPr lang="en-US" sz="1600"/>
        </a:p>
      </dgm:t>
    </dgm:pt>
    <dgm:pt modelId="{6A11BB6A-9967-EA47-B895-94BEF3D4DA6F}" type="sibTrans" cxnId="{56717C1B-56B2-0A4E-88A6-BFD5C2D0083B}">
      <dgm:prSet/>
      <dgm:spPr/>
      <dgm:t>
        <a:bodyPr/>
        <a:lstStyle/>
        <a:p>
          <a:endParaRPr lang="en-US" sz="1600"/>
        </a:p>
      </dgm:t>
    </dgm:pt>
    <dgm:pt modelId="{EFD44787-F787-F340-9BCB-331F13DDFCE2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>
          <a:solidFill>
            <a:srgbClr val="D9872B"/>
          </a:solidFill>
        </a:ln>
      </dgm:spPr>
      <dgm:t>
        <a:bodyPr/>
        <a:lstStyle/>
        <a:p>
          <a:pPr algn="l"/>
          <a:r>
            <a:rPr lang="fr-FR" sz="1600" noProof="0" dirty="0" smtClean="0"/>
            <a:t> Difficulté d’accès  aux moyens de production et de financement;</a:t>
          </a:r>
          <a:endParaRPr lang="fr-FR" sz="1600" noProof="0" dirty="0"/>
        </a:p>
      </dgm:t>
    </dgm:pt>
    <dgm:pt modelId="{3EEC7A00-E513-8F41-92A3-2396F67AE2CC}" type="parTrans" cxnId="{45FBC331-F47F-A04A-A595-7002232FCCCF}">
      <dgm:prSet/>
      <dgm:spPr/>
      <dgm:t>
        <a:bodyPr/>
        <a:lstStyle/>
        <a:p>
          <a:endParaRPr lang="en-US" sz="1600"/>
        </a:p>
      </dgm:t>
    </dgm:pt>
    <dgm:pt modelId="{42776D85-2A37-AD4D-8184-A9A08567B10B}" type="sibTrans" cxnId="{45FBC331-F47F-A04A-A595-7002232FCCCF}">
      <dgm:prSet/>
      <dgm:spPr/>
      <dgm:t>
        <a:bodyPr/>
        <a:lstStyle/>
        <a:p>
          <a:endParaRPr lang="en-US" sz="1600"/>
        </a:p>
      </dgm:t>
    </dgm:pt>
    <dgm:pt modelId="{14DCA8C0-A9AE-534C-844C-BFE0504602B8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>
          <a:solidFill>
            <a:srgbClr val="D9872B"/>
          </a:solidFill>
        </a:ln>
      </dgm:spPr>
      <dgm:t>
        <a:bodyPr/>
        <a:lstStyle/>
        <a:p>
          <a:pPr algn="l"/>
          <a:r>
            <a:rPr lang="fr-FR" sz="1600" noProof="0" dirty="0" smtClean="0"/>
            <a:t>Carence de l'encadrement technique;</a:t>
          </a:r>
          <a:endParaRPr lang="fr-FR" sz="1600" noProof="0" dirty="0"/>
        </a:p>
      </dgm:t>
    </dgm:pt>
    <dgm:pt modelId="{F69B1DE3-35F6-5C49-B31F-0587D2E5793A}" type="parTrans" cxnId="{8E7ACAC7-9FE8-D341-959C-ACF255315149}">
      <dgm:prSet/>
      <dgm:spPr/>
      <dgm:t>
        <a:bodyPr/>
        <a:lstStyle/>
        <a:p>
          <a:endParaRPr lang="en-US" sz="1600"/>
        </a:p>
      </dgm:t>
    </dgm:pt>
    <dgm:pt modelId="{2C04E295-45F5-C942-B41D-5EC273C64F14}" type="sibTrans" cxnId="{8E7ACAC7-9FE8-D341-959C-ACF255315149}">
      <dgm:prSet/>
      <dgm:spPr/>
      <dgm:t>
        <a:bodyPr/>
        <a:lstStyle/>
        <a:p>
          <a:endParaRPr lang="en-US" sz="1600"/>
        </a:p>
      </dgm:t>
    </dgm:pt>
    <dgm:pt modelId="{5017859C-E3B1-4B48-B967-B0DD4D979B6E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>
          <a:solidFill>
            <a:srgbClr val="D9872B"/>
          </a:solidFill>
        </a:ln>
      </dgm:spPr>
      <dgm:t>
        <a:bodyPr/>
        <a:lstStyle/>
        <a:p>
          <a:pPr algn="l"/>
          <a:r>
            <a:rPr lang="fr-FR" sz="1600" noProof="0" dirty="0" smtClean="0"/>
            <a:t> 50% de l’emploi de la population rurale au Maroc.</a:t>
          </a:r>
          <a:endParaRPr lang="fr-FR" sz="1600" noProof="0" dirty="0"/>
        </a:p>
      </dgm:t>
    </dgm:pt>
    <dgm:pt modelId="{EDB9D69F-ED18-394A-929F-B8372A397121}" type="parTrans" cxnId="{CBC94D0F-92E1-754C-A89A-25B2C0D6877C}">
      <dgm:prSet/>
      <dgm:spPr/>
      <dgm:t>
        <a:bodyPr/>
        <a:lstStyle/>
        <a:p>
          <a:endParaRPr lang="en-US" sz="1600"/>
        </a:p>
      </dgm:t>
    </dgm:pt>
    <dgm:pt modelId="{A5784628-C611-094A-BE5E-6A2C1F337775}" type="sibTrans" cxnId="{CBC94D0F-92E1-754C-A89A-25B2C0D6877C}">
      <dgm:prSet/>
      <dgm:spPr/>
      <dgm:t>
        <a:bodyPr/>
        <a:lstStyle/>
        <a:p>
          <a:endParaRPr lang="en-US" sz="1600"/>
        </a:p>
      </dgm:t>
    </dgm:pt>
    <dgm:pt modelId="{171C7784-12E0-CC4F-8DF2-F6A7E2BA8F3A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ln>
          <a:solidFill>
            <a:schemeClr val="accent1"/>
          </a:solidFill>
        </a:ln>
      </dgm:spPr>
      <dgm:t>
        <a:bodyPr/>
        <a:lstStyle/>
        <a:p>
          <a:pPr algn="l"/>
          <a:r>
            <a:rPr lang="fr-CA" sz="1600" noProof="0" dirty="0" smtClean="0"/>
            <a:t>Rentabilité économique insuffisante;</a:t>
          </a:r>
          <a:endParaRPr lang="fr-CA" sz="1600" noProof="0" dirty="0"/>
        </a:p>
      </dgm:t>
    </dgm:pt>
    <dgm:pt modelId="{58741C3C-09C6-5144-AC35-F1A41F1B35A3}" type="parTrans" cxnId="{559047EC-EC6C-1C46-AAC1-3FB7318F8D33}">
      <dgm:prSet/>
      <dgm:spPr/>
      <dgm:t>
        <a:bodyPr/>
        <a:lstStyle/>
        <a:p>
          <a:endParaRPr lang="en-US" sz="1600"/>
        </a:p>
      </dgm:t>
    </dgm:pt>
    <dgm:pt modelId="{C7EB46CD-783B-A243-AD03-2B81CCD77B20}" type="sibTrans" cxnId="{559047EC-EC6C-1C46-AAC1-3FB7318F8D33}">
      <dgm:prSet/>
      <dgm:spPr/>
      <dgm:t>
        <a:bodyPr/>
        <a:lstStyle/>
        <a:p>
          <a:endParaRPr lang="en-US" sz="1600"/>
        </a:p>
      </dgm:t>
    </dgm:pt>
    <dgm:pt modelId="{9AEF5BAA-A5B2-0744-847B-82EB622A781D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ln>
          <a:solidFill>
            <a:schemeClr val="accent1"/>
          </a:solidFill>
        </a:ln>
      </dgm:spPr>
      <dgm:t>
        <a:bodyPr/>
        <a:lstStyle/>
        <a:p>
          <a:pPr algn="l"/>
          <a:r>
            <a:rPr lang="fr-CA" sz="1600" noProof="0" dirty="0" smtClean="0"/>
            <a:t>Difficulté </a:t>
          </a:r>
          <a:r>
            <a:rPr lang="fr-FR" sz="1600" noProof="0" dirty="0" smtClean="0"/>
            <a:t>d’accès  </a:t>
          </a:r>
          <a:r>
            <a:rPr lang="fr-CA" sz="1600" noProof="0" dirty="0" smtClean="0"/>
            <a:t>au financement; </a:t>
          </a:r>
          <a:endParaRPr lang="fr-CA" sz="1600" noProof="0" dirty="0"/>
        </a:p>
      </dgm:t>
    </dgm:pt>
    <dgm:pt modelId="{102FB166-C13B-0E4F-893D-017DC9C71471}" type="parTrans" cxnId="{6113B284-3BF0-5D44-AB19-F75F93283E5A}">
      <dgm:prSet/>
      <dgm:spPr/>
      <dgm:t>
        <a:bodyPr/>
        <a:lstStyle/>
        <a:p>
          <a:endParaRPr lang="en-US" sz="1600"/>
        </a:p>
      </dgm:t>
    </dgm:pt>
    <dgm:pt modelId="{FE866E3F-8516-B34C-B657-494D889BE3AC}" type="sibTrans" cxnId="{6113B284-3BF0-5D44-AB19-F75F93283E5A}">
      <dgm:prSet/>
      <dgm:spPr/>
      <dgm:t>
        <a:bodyPr/>
        <a:lstStyle/>
        <a:p>
          <a:endParaRPr lang="en-US" sz="1600"/>
        </a:p>
      </dgm:t>
    </dgm:pt>
    <dgm:pt modelId="{9F882D87-610B-114F-929E-3192FA7ADD6F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ln>
          <a:solidFill>
            <a:schemeClr val="accent1"/>
          </a:solidFill>
        </a:ln>
      </dgm:spPr>
      <dgm:t>
        <a:bodyPr/>
        <a:lstStyle/>
        <a:p>
          <a:pPr algn="l"/>
          <a:r>
            <a:rPr lang="fr-FR" sz="1600" noProof="0" dirty="0" smtClean="0"/>
            <a:t>Manque de ressources techniques, financières et humaines.</a:t>
          </a:r>
          <a:endParaRPr lang="fr-CA" sz="1600" noProof="0" dirty="0"/>
        </a:p>
      </dgm:t>
    </dgm:pt>
    <dgm:pt modelId="{97FD1156-A299-CC40-9AE6-E71160724173}" type="parTrans" cxnId="{A69E2130-959D-8041-AF9F-ABBBE2B1C38C}">
      <dgm:prSet/>
      <dgm:spPr/>
      <dgm:t>
        <a:bodyPr/>
        <a:lstStyle/>
        <a:p>
          <a:endParaRPr lang="en-US" sz="1600"/>
        </a:p>
      </dgm:t>
    </dgm:pt>
    <dgm:pt modelId="{2D75B486-BFEF-1745-9BF8-7FDEFC7C5630}" type="sibTrans" cxnId="{A69E2130-959D-8041-AF9F-ABBBE2B1C38C}">
      <dgm:prSet/>
      <dgm:spPr/>
      <dgm:t>
        <a:bodyPr/>
        <a:lstStyle/>
        <a:p>
          <a:endParaRPr lang="en-US" sz="1600"/>
        </a:p>
      </dgm:t>
    </dgm:pt>
    <dgm:pt modelId="{4ADE10C9-FFF0-D64D-A709-943FEE029474}" type="pres">
      <dgm:prSet presAssocID="{7300BE8A-BB62-694C-A89D-6952C51FF87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96E1EA2-363A-0247-90EF-5AE836914FC3}" type="pres">
      <dgm:prSet presAssocID="{55B54F59-74DF-F44B-9B8F-F4387369322B}" presName="composite" presStyleCnt="0"/>
      <dgm:spPr/>
    </dgm:pt>
    <dgm:pt modelId="{A4C09694-C99D-C041-B27F-1D770EC6D97A}" type="pres">
      <dgm:prSet presAssocID="{55B54F59-74DF-F44B-9B8F-F4387369322B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780263-0D70-5445-A353-DBFB4D436063}" type="pres">
      <dgm:prSet presAssocID="{55B54F59-74DF-F44B-9B8F-F4387369322B}" presName="desTx" presStyleLbl="alignAccFollowNode1" presStyleIdx="0" presStyleCnt="3" custScale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8B82A5-F065-5545-A145-E3C13F9FE7D3}" type="pres">
      <dgm:prSet presAssocID="{8207DAC8-66AF-404F-BD3E-3FE8774233CA}" presName="space" presStyleCnt="0"/>
      <dgm:spPr/>
    </dgm:pt>
    <dgm:pt modelId="{2713A1BF-B3C3-0D42-9727-E743C5005A9A}" type="pres">
      <dgm:prSet presAssocID="{59CFF29E-2930-7E47-93CE-B677CD2541EC}" presName="composite" presStyleCnt="0"/>
      <dgm:spPr/>
    </dgm:pt>
    <dgm:pt modelId="{8E082BE8-EF6F-924C-A21A-50E66C43654E}" type="pres">
      <dgm:prSet presAssocID="{59CFF29E-2930-7E47-93CE-B677CD2541EC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AEA4BE-D363-5C4E-BE1E-49DED511E1CC}" type="pres">
      <dgm:prSet presAssocID="{59CFF29E-2930-7E47-93CE-B677CD2541EC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21D177-F636-AA4D-8FEF-EC48FD264BAA}" type="pres">
      <dgm:prSet presAssocID="{5F24BA2B-CD91-B44B-A200-C6E892704E36}" presName="space" presStyleCnt="0"/>
      <dgm:spPr/>
    </dgm:pt>
    <dgm:pt modelId="{AFD89B51-F9B9-E641-96F3-9AEE15D48984}" type="pres">
      <dgm:prSet presAssocID="{65E120C8-D6C8-394E-BFD3-170F5DD08BA5}" presName="composite" presStyleCnt="0"/>
      <dgm:spPr/>
    </dgm:pt>
    <dgm:pt modelId="{B425F266-E1E0-ED47-A816-70B9DD93D48B}" type="pres">
      <dgm:prSet presAssocID="{65E120C8-D6C8-394E-BFD3-170F5DD08BA5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B9C9E7-EF5D-F841-9387-B08B64338125}" type="pres">
      <dgm:prSet presAssocID="{65E120C8-D6C8-394E-BFD3-170F5DD08BA5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4630375-02BC-CB47-A0F6-44DC3893A09C}" type="presOf" srcId="{EBE6C33D-8218-594E-B586-5070AF3369B4}" destId="{C3780263-0D70-5445-A353-DBFB4D436063}" srcOrd="0" destOrd="3" presId="urn:microsoft.com/office/officeart/2005/8/layout/hList1"/>
    <dgm:cxn modelId="{AAAD72D2-7560-F94A-9F19-FFFEC21E00ED}" srcId="{55B54F59-74DF-F44B-9B8F-F4387369322B}" destId="{330EB940-A257-A14A-8BDE-F2D6B4B24040}" srcOrd="2" destOrd="0" parTransId="{4B5BCC75-6F4E-DD4F-8CE4-1F28530510C6}" sibTransId="{771D3F89-0C44-6C4C-B98D-774DCE53B9D3}"/>
    <dgm:cxn modelId="{38F6AFCC-7E97-1A4F-A8FF-7B732BE55C53}" type="presOf" srcId="{59CFF29E-2930-7E47-93CE-B677CD2541EC}" destId="{8E082BE8-EF6F-924C-A21A-50E66C43654E}" srcOrd="0" destOrd="0" presId="urn:microsoft.com/office/officeart/2005/8/layout/hList1"/>
    <dgm:cxn modelId="{9DA62DD8-8A40-CE48-95D7-A0185490046C}" type="presOf" srcId="{9AEF5BAA-A5B2-0744-847B-82EB622A781D}" destId="{39B9C9E7-EF5D-F841-9387-B08B64338125}" srcOrd="0" destOrd="2" presId="urn:microsoft.com/office/officeart/2005/8/layout/hList1"/>
    <dgm:cxn modelId="{5DFCFF51-658A-8B42-BA85-319E3D1E8550}" type="presOf" srcId="{CB43418B-A04E-154A-8EED-898523E7CEDB}" destId="{39B9C9E7-EF5D-F841-9387-B08B64338125}" srcOrd="0" destOrd="0" presId="urn:microsoft.com/office/officeart/2005/8/layout/hList1"/>
    <dgm:cxn modelId="{8E7ACAC7-9FE8-D341-959C-ACF255315149}" srcId="{59CFF29E-2930-7E47-93CE-B677CD2541EC}" destId="{14DCA8C0-A9AE-534C-844C-BFE0504602B8}" srcOrd="2" destOrd="0" parTransId="{F69B1DE3-35F6-5C49-B31F-0587D2E5793A}" sibTransId="{2C04E295-45F5-C942-B41D-5EC273C64F14}"/>
    <dgm:cxn modelId="{4041E116-EBFC-1443-9209-2670D0E298F2}" type="presOf" srcId="{BBF48820-C94D-1B47-8C53-28EFF0D63D7E}" destId="{47AEA4BE-D363-5C4E-BE1E-49DED511E1CC}" srcOrd="0" destOrd="0" presId="urn:microsoft.com/office/officeart/2005/8/layout/hList1"/>
    <dgm:cxn modelId="{4867F8EE-3AA0-6241-A50F-E425B1505885}" srcId="{65E120C8-D6C8-394E-BFD3-170F5DD08BA5}" destId="{CB43418B-A04E-154A-8EED-898523E7CEDB}" srcOrd="0" destOrd="0" parTransId="{56B8D681-E3A6-574B-9BF9-FFB8322DEF1F}" sibTransId="{322CF92A-63E0-5F45-ACD4-C705303C1628}"/>
    <dgm:cxn modelId="{888F5359-EB79-EE4D-9A8E-0340FFC2C6C5}" type="presOf" srcId="{EFD44787-F787-F340-9BCB-331F13DDFCE2}" destId="{47AEA4BE-D363-5C4E-BE1E-49DED511E1CC}" srcOrd="0" destOrd="1" presId="urn:microsoft.com/office/officeart/2005/8/layout/hList1"/>
    <dgm:cxn modelId="{E7E1D12D-1E64-754D-97F6-B0A728798F5C}" type="presOf" srcId="{7300BE8A-BB62-694C-A89D-6952C51FF87E}" destId="{4ADE10C9-FFF0-D64D-A709-943FEE029474}" srcOrd="0" destOrd="0" presId="urn:microsoft.com/office/officeart/2005/8/layout/hList1"/>
    <dgm:cxn modelId="{1673B32B-9E56-2D42-856B-492D97CD620B}" type="presOf" srcId="{14DCA8C0-A9AE-534C-844C-BFE0504602B8}" destId="{47AEA4BE-D363-5C4E-BE1E-49DED511E1CC}" srcOrd="0" destOrd="2" presId="urn:microsoft.com/office/officeart/2005/8/layout/hList1"/>
    <dgm:cxn modelId="{5E60656E-B2B2-4F42-A1A5-B2CE2F533431}" type="presOf" srcId="{65E120C8-D6C8-394E-BFD3-170F5DD08BA5}" destId="{B425F266-E1E0-ED47-A816-70B9DD93D48B}" srcOrd="0" destOrd="0" presId="urn:microsoft.com/office/officeart/2005/8/layout/hList1"/>
    <dgm:cxn modelId="{A035AC33-928A-9448-99E3-3FFCDBAC1328}" srcId="{7300BE8A-BB62-694C-A89D-6952C51FF87E}" destId="{55B54F59-74DF-F44B-9B8F-F4387369322B}" srcOrd="0" destOrd="0" parTransId="{7026AE4B-0036-574D-8279-70511E611181}" sibTransId="{8207DAC8-66AF-404F-BD3E-3FE8774233CA}"/>
    <dgm:cxn modelId="{56717C1B-56B2-0A4E-88A6-BFD5C2D0083B}" srcId="{55B54F59-74DF-F44B-9B8F-F4387369322B}" destId="{EBE6C33D-8218-594E-B586-5070AF3369B4}" srcOrd="3" destOrd="0" parTransId="{3A7BF94C-D6ED-8A48-AA60-358FDEC4E1C2}" sibTransId="{6A11BB6A-9967-EA47-B895-94BEF3D4DA6F}"/>
    <dgm:cxn modelId="{A69E2130-959D-8041-AF9F-ABBBE2B1C38C}" srcId="{65E120C8-D6C8-394E-BFD3-170F5DD08BA5}" destId="{9F882D87-610B-114F-929E-3192FA7ADD6F}" srcOrd="3" destOrd="0" parTransId="{97FD1156-A299-CC40-9AE6-E71160724173}" sibTransId="{2D75B486-BFEF-1745-9BF8-7FDEFC7C5630}"/>
    <dgm:cxn modelId="{11131420-FBB9-254A-B68C-23748FA0CBA1}" type="presOf" srcId="{FCE81738-C027-8948-9513-504A805D1053}" destId="{C3780263-0D70-5445-A353-DBFB4D436063}" srcOrd="0" destOrd="0" presId="urn:microsoft.com/office/officeart/2005/8/layout/hList1"/>
    <dgm:cxn modelId="{03E81569-E373-FC40-8923-412FFC129E72}" srcId="{59CFF29E-2930-7E47-93CE-B677CD2541EC}" destId="{BBF48820-C94D-1B47-8C53-28EFF0D63D7E}" srcOrd="0" destOrd="0" parTransId="{3877169F-A628-1745-AA91-5E99EBC7843B}" sibTransId="{569C8594-0105-F048-9003-2B854C8D0208}"/>
    <dgm:cxn modelId="{6113B284-3BF0-5D44-AB19-F75F93283E5A}" srcId="{65E120C8-D6C8-394E-BFD3-170F5DD08BA5}" destId="{9AEF5BAA-A5B2-0744-847B-82EB622A781D}" srcOrd="2" destOrd="0" parTransId="{102FB166-C13B-0E4F-893D-017DC9C71471}" sibTransId="{FE866E3F-8516-B34C-B657-494D889BE3AC}"/>
    <dgm:cxn modelId="{0C5ECF71-F351-E24F-8CD1-A764F24D6C78}" srcId="{55B54F59-74DF-F44B-9B8F-F4387369322B}" destId="{E41962A5-1614-BA4C-9904-1C9A2319E72E}" srcOrd="1" destOrd="0" parTransId="{6C8666A5-EF7C-E64C-99C8-D4CB2A4F94C2}" sibTransId="{92363372-E8BE-D448-B728-97DCF70F8DDF}"/>
    <dgm:cxn modelId="{9537BFAD-48D1-1641-A814-2C2EF2F4E56A}" type="presOf" srcId="{171C7784-12E0-CC4F-8DF2-F6A7E2BA8F3A}" destId="{39B9C9E7-EF5D-F841-9387-B08B64338125}" srcOrd="0" destOrd="1" presId="urn:microsoft.com/office/officeart/2005/8/layout/hList1"/>
    <dgm:cxn modelId="{45FBC331-F47F-A04A-A595-7002232FCCCF}" srcId="{59CFF29E-2930-7E47-93CE-B677CD2541EC}" destId="{EFD44787-F787-F340-9BCB-331F13DDFCE2}" srcOrd="1" destOrd="0" parTransId="{3EEC7A00-E513-8F41-92A3-2396F67AE2CC}" sibTransId="{42776D85-2A37-AD4D-8184-A9A08567B10B}"/>
    <dgm:cxn modelId="{381E5891-615F-904C-AF6C-B4B03E74380A}" type="presOf" srcId="{330EB940-A257-A14A-8BDE-F2D6B4B24040}" destId="{C3780263-0D70-5445-A353-DBFB4D436063}" srcOrd="0" destOrd="2" presId="urn:microsoft.com/office/officeart/2005/8/layout/hList1"/>
    <dgm:cxn modelId="{CBC94D0F-92E1-754C-A89A-25B2C0D6877C}" srcId="{59CFF29E-2930-7E47-93CE-B677CD2541EC}" destId="{5017859C-E3B1-4B48-B967-B0DD4D979B6E}" srcOrd="3" destOrd="0" parTransId="{EDB9D69F-ED18-394A-929F-B8372A397121}" sibTransId="{A5784628-C611-094A-BE5E-6A2C1F337775}"/>
    <dgm:cxn modelId="{F479F912-BB11-CC45-B176-EFF473AEA95E}" srcId="{7300BE8A-BB62-694C-A89D-6952C51FF87E}" destId="{65E120C8-D6C8-394E-BFD3-170F5DD08BA5}" srcOrd="2" destOrd="0" parTransId="{26D70FBC-BD6D-0642-8B95-74B00192A04C}" sibTransId="{782348B5-E79E-0D4A-BD6D-52B7971FDDFF}"/>
    <dgm:cxn modelId="{80FBF599-9521-1D4C-94C6-C8BC7FB74DBF}" type="presOf" srcId="{E41962A5-1614-BA4C-9904-1C9A2319E72E}" destId="{C3780263-0D70-5445-A353-DBFB4D436063}" srcOrd="0" destOrd="1" presId="urn:microsoft.com/office/officeart/2005/8/layout/hList1"/>
    <dgm:cxn modelId="{559047EC-EC6C-1C46-AAC1-3FB7318F8D33}" srcId="{65E120C8-D6C8-394E-BFD3-170F5DD08BA5}" destId="{171C7784-12E0-CC4F-8DF2-F6A7E2BA8F3A}" srcOrd="1" destOrd="0" parTransId="{58741C3C-09C6-5144-AC35-F1A41F1B35A3}" sibTransId="{C7EB46CD-783B-A243-AD03-2B81CCD77B20}"/>
    <dgm:cxn modelId="{9AC26F1C-F691-8C40-8E64-879A6F0455F3}" type="presOf" srcId="{5017859C-E3B1-4B48-B967-B0DD4D979B6E}" destId="{47AEA4BE-D363-5C4E-BE1E-49DED511E1CC}" srcOrd="0" destOrd="3" presId="urn:microsoft.com/office/officeart/2005/8/layout/hList1"/>
    <dgm:cxn modelId="{3B50B5A6-E593-0A49-B5E0-7A73066AF457}" type="presOf" srcId="{9F882D87-610B-114F-929E-3192FA7ADD6F}" destId="{39B9C9E7-EF5D-F841-9387-B08B64338125}" srcOrd="0" destOrd="3" presId="urn:microsoft.com/office/officeart/2005/8/layout/hList1"/>
    <dgm:cxn modelId="{2A87D586-1A9E-E844-8378-19D17A175E63}" srcId="{7300BE8A-BB62-694C-A89D-6952C51FF87E}" destId="{59CFF29E-2930-7E47-93CE-B677CD2541EC}" srcOrd="1" destOrd="0" parTransId="{5CEB1F06-C2F0-E84A-93E3-E66F2EC3ACEB}" sibTransId="{5F24BA2B-CD91-B44B-A200-C6E892704E36}"/>
    <dgm:cxn modelId="{D0C4FB85-FCA4-3643-BE19-C96B9A5E533D}" type="presOf" srcId="{55B54F59-74DF-F44B-9B8F-F4387369322B}" destId="{A4C09694-C99D-C041-B27F-1D770EC6D97A}" srcOrd="0" destOrd="0" presId="urn:microsoft.com/office/officeart/2005/8/layout/hList1"/>
    <dgm:cxn modelId="{9E332CF4-45C7-5B4E-A766-82AEF7616562}" srcId="{55B54F59-74DF-F44B-9B8F-F4387369322B}" destId="{FCE81738-C027-8948-9513-504A805D1053}" srcOrd="0" destOrd="0" parTransId="{F7D5D26E-F6C9-2845-A866-5B7003F702A6}" sibTransId="{CDCC6B9E-F3C0-0B4B-B193-C137F79BB6F4}"/>
    <dgm:cxn modelId="{F24D8DE0-BB39-624B-9105-58C5F5DEEA3D}" type="presParOf" srcId="{4ADE10C9-FFF0-D64D-A709-943FEE029474}" destId="{B96E1EA2-363A-0247-90EF-5AE836914FC3}" srcOrd="0" destOrd="0" presId="urn:microsoft.com/office/officeart/2005/8/layout/hList1"/>
    <dgm:cxn modelId="{459EA3C0-8A86-C542-AE98-B53734C1D8D2}" type="presParOf" srcId="{B96E1EA2-363A-0247-90EF-5AE836914FC3}" destId="{A4C09694-C99D-C041-B27F-1D770EC6D97A}" srcOrd="0" destOrd="0" presId="urn:microsoft.com/office/officeart/2005/8/layout/hList1"/>
    <dgm:cxn modelId="{CB4EFBAD-A2F2-A041-B6FE-C441C3AD5F00}" type="presParOf" srcId="{B96E1EA2-363A-0247-90EF-5AE836914FC3}" destId="{C3780263-0D70-5445-A353-DBFB4D436063}" srcOrd="1" destOrd="0" presId="urn:microsoft.com/office/officeart/2005/8/layout/hList1"/>
    <dgm:cxn modelId="{526DC669-72D9-F042-B47B-10C3072C23CA}" type="presParOf" srcId="{4ADE10C9-FFF0-D64D-A709-943FEE029474}" destId="{228B82A5-F065-5545-A145-E3C13F9FE7D3}" srcOrd="1" destOrd="0" presId="urn:microsoft.com/office/officeart/2005/8/layout/hList1"/>
    <dgm:cxn modelId="{7C33C3E7-C75D-3841-9DE6-B08B59CA2FFF}" type="presParOf" srcId="{4ADE10C9-FFF0-D64D-A709-943FEE029474}" destId="{2713A1BF-B3C3-0D42-9727-E743C5005A9A}" srcOrd="2" destOrd="0" presId="urn:microsoft.com/office/officeart/2005/8/layout/hList1"/>
    <dgm:cxn modelId="{AAA71DCC-72CD-0245-BAB4-A45F62F49688}" type="presParOf" srcId="{2713A1BF-B3C3-0D42-9727-E743C5005A9A}" destId="{8E082BE8-EF6F-924C-A21A-50E66C43654E}" srcOrd="0" destOrd="0" presId="urn:microsoft.com/office/officeart/2005/8/layout/hList1"/>
    <dgm:cxn modelId="{9222CEC9-1948-1A4B-95E9-8C077BD03AA0}" type="presParOf" srcId="{2713A1BF-B3C3-0D42-9727-E743C5005A9A}" destId="{47AEA4BE-D363-5C4E-BE1E-49DED511E1CC}" srcOrd="1" destOrd="0" presId="urn:microsoft.com/office/officeart/2005/8/layout/hList1"/>
    <dgm:cxn modelId="{94EC0805-FA36-5B4D-9CFA-A83B26A103FF}" type="presParOf" srcId="{4ADE10C9-FFF0-D64D-A709-943FEE029474}" destId="{EB21D177-F636-AA4D-8FEF-EC48FD264BAA}" srcOrd="3" destOrd="0" presId="urn:microsoft.com/office/officeart/2005/8/layout/hList1"/>
    <dgm:cxn modelId="{894008CF-1FAB-A348-8DCA-EFE333FD167B}" type="presParOf" srcId="{4ADE10C9-FFF0-D64D-A709-943FEE029474}" destId="{AFD89B51-F9B9-E641-96F3-9AEE15D48984}" srcOrd="4" destOrd="0" presId="urn:microsoft.com/office/officeart/2005/8/layout/hList1"/>
    <dgm:cxn modelId="{9217F3A1-C795-684F-8962-C55E5ED4B739}" type="presParOf" srcId="{AFD89B51-F9B9-E641-96F3-9AEE15D48984}" destId="{B425F266-E1E0-ED47-A816-70B9DD93D48B}" srcOrd="0" destOrd="0" presId="urn:microsoft.com/office/officeart/2005/8/layout/hList1"/>
    <dgm:cxn modelId="{B4998F44-BC2E-4243-94A9-FF1E1BEF64F1}" type="presParOf" srcId="{AFD89B51-F9B9-E641-96F3-9AEE15D48984}" destId="{39B9C9E7-EF5D-F841-9387-B08B6433812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C09694-C99D-C041-B27F-1D770EC6D97A}">
      <dsp:nvSpPr>
        <dsp:cNvPr id="0" name=""/>
        <dsp:cNvSpPr/>
      </dsp:nvSpPr>
      <dsp:spPr>
        <a:xfrm>
          <a:off x="2578" y="11804"/>
          <a:ext cx="2513570" cy="965330"/>
        </a:xfrm>
        <a:prstGeom prst="rect">
          <a:avLst/>
        </a:prstGeom>
        <a:solidFill>
          <a:srgbClr val="6CA544"/>
        </a:solidFill>
        <a:ln w="25400" cap="flat" cmpd="sng" algn="ctr">
          <a:solidFill>
            <a:srgbClr val="6CA544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800" b="1" kern="1200" noProof="0" dirty="0" smtClean="0"/>
            <a:t>Grandes Exploitations</a:t>
          </a:r>
          <a:r>
            <a:rPr lang="fr-CA" sz="1600" b="1" kern="1200" noProof="0" dirty="0" smtClean="0"/>
            <a:t>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600" b="1" kern="1200" noProof="0" dirty="0" smtClean="0"/>
            <a:t>(&gt;20 ha, 4 %)</a:t>
          </a:r>
          <a:endParaRPr lang="fr-CA" sz="1600" b="1" kern="1200" noProof="0" dirty="0"/>
        </a:p>
      </dsp:txBody>
      <dsp:txXfrm>
        <a:off x="2578" y="11804"/>
        <a:ext cx="2513570" cy="965330"/>
      </dsp:txXfrm>
    </dsp:sp>
    <dsp:sp modelId="{C3780263-0D70-5445-A353-DBFB4D436063}">
      <dsp:nvSpPr>
        <dsp:cNvPr id="0" name=""/>
        <dsp:cNvSpPr/>
      </dsp:nvSpPr>
      <dsp:spPr>
        <a:xfrm>
          <a:off x="2578" y="977134"/>
          <a:ext cx="2513570" cy="2970776"/>
        </a:xfrm>
        <a:prstGeom prst="rect">
          <a:avLst/>
        </a:prstGeom>
        <a:noFill/>
        <a:ln w="25400" cap="flat" cmpd="sng" algn="ctr">
          <a:solidFill>
            <a:srgbClr val="6CA544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noProof="0" dirty="0" smtClean="0"/>
            <a:t>Source d’énergie pour l’irrigation: Électricité ou gasoil;</a:t>
          </a:r>
          <a:endParaRPr lang="fr-FR" sz="1800" kern="1200" noProof="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noProof="0" dirty="0" smtClean="0"/>
            <a:t>Exportation de la récolte; </a:t>
          </a:r>
          <a:endParaRPr lang="fr-FR" sz="1800" kern="1200" noProof="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noProof="0" dirty="0" smtClean="0"/>
            <a:t>Assise foncière importante et stable;</a:t>
          </a:r>
          <a:endParaRPr lang="fr-FR" sz="1800" kern="1200" noProof="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noProof="0" dirty="0" smtClean="0"/>
            <a:t>Accès sans difficulté aux </a:t>
          </a:r>
          <a:r>
            <a:rPr lang="fr-FR" sz="1800" kern="1200" noProof="0" err="1" smtClean="0"/>
            <a:t>crédits</a:t>
          </a:r>
          <a:r>
            <a:rPr lang="fr-FR" sz="1800" kern="1200" noProof="0" smtClean="0"/>
            <a:t>.</a:t>
          </a:r>
          <a:endParaRPr lang="fr-FR" sz="1800" kern="1200" noProof="0" dirty="0"/>
        </a:p>
      </dsp:txBody>
      <dsp:txXfrm>
        <a:off x="2578" y="977134"/>
        <a:ext cx="2513570" cy="2970776"/>
      </dsp:txXfrm>
    </dsp:sp>
    <dsp:sp modelId="{8E082BE8-EF6F-924C-A21A-50E66C43654E}">
      <dsp:nvSpPr>
        <dsp:cNvPr id="0" name=""/>
        <dsp:cNvSpPr/>
      </dsp:nvSpPr>
      <dsp:spPr>
        <a:xfrm>
          <a:off x="2868048" y="11804"/>
          <a:ext cx="2513570" cy="965330"/>
        </a:xfrm>
        <a:prstGeom prst="rect">
          <a:avLst/>
        </a:prstGeom>
        <a:solidFill>
          <a:srgbClr val="D9872B"/>
        </a:solidFill>
        <a:ln w="25400" cap="flat" cmpd="sng" algn="ctr">
          <a:solidFill>
            <a:srgbClr val="D9872B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P &amp; M Exploitations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(Entre 1 et 20 ha, 68 %)</a:t>
          </a:r>
          <a:endParaRPr lang="en-US" sz="1600" b="1" kern="1200" dirty="0"/>
        </a:p>
      </dsp:txBody>
      <dsp:txXfrm>
        <a:off x="2868048" y="11804"/>
        <a:ext cx="2513570" cy="965330"/>
      </dsp:txXfrm>
    </dsp:sp>
    <dsp:sp modelId="{47AEA4BE-D363-5C4E-BE1E-49DED511E1CC}">
      <dsp:nvSpPr>
        <dsp:cNvPr id="0" name=""/>
        <dsp:cNvSpPr/>
      </dsp:nvSpPr>
      <dsp:spPr>
        <a:xfrm>
          <a:off x="2868048" y="977134"/>
          <a:ext cx="2513570" cy="2970776"/>
        </a:xfrm>
        <a:prstGeom prst="rect">
          <a:avLst/>
        </a:prstGeom>
        <a:solidFill>
          <a:schemeClr val="lt1"/>
        </a:solidFill>
        <a:ln w="25400" cap="flat" cmpd="sng" algn="ctr">
          <a:solidFill>
            <a:srgbClr val="D9872B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noProof="0" dirty="0" smtClean="0"/>
            <a:t>Source d’énergie pour l’irrigation: Électricité, gasoil ou butane;</a:t>
          </a:r>
          <a:endParaRPr lang="fr-FR" sz="1600" kern="1200" noProof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noProof="0" dirty="0" smtClean="0"/>
            <a:t> Difficulté d’accès  aux moyens de production et de financement;</a:t>
          </a:r>
          <a:endParaRPr lang="fr-FR" sz="1600" kern="1200" noProof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noProof="0" dirty="0" smtClean="0"/>
            <a:t>Carence de l'encadrement technique;</a:t>
          </a:r>
          <a:endParaRPr lang="fr-FR" sz="1600" kern="1200" noProof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noProof="0" dirty="0" smtClean="0"/>
            <a:t> 50% de l’emploi de la population rurale au Maroc.</a:t>
          </a:r>
          <a:endParaRPr lang="fr-FR" sz="1600" kern="1200" noProof="0" dirty="0"/>
        </a:p>
      </dsp:txBody>
      <dsp:txXfrm>
        <a:off x="2868048" y="977134"/>
        <a:ext cx="2513570" cy="2970776"/>
      </dsp:txXfrm>
    </dsp:sp>
    <dsp:sp modelId="{B425F266-E1E0-ED47-A816-70B9DD93D48B}">
      <dsp:nvSpPr>
        <dsp:cNvPr id="0" name=""/>
        <dsp:cNvSpPr/>
      </dsp:nvSpPr>
      <dsp:spPr>
        <a:xfrm>
          <a:off x="5733518" y="11804"/>
          <a:ext cx="2513570" cy="965330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rgbClr val="C80F0F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Micro-Exploitations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(&lt; 1 ha, 28 %)</a:t>
          </a:r>
          <a:endParaRPr lang="en-US" sz="1600" b="1" kern="1200" dirty="0"/>
        </a:p>
      </dsp:txBody>
      <dsp:txXfrm>
        <a:off x="5733518" y="11804"/>
        <a:ext cx="2513570" cy="965330"/>
      </dsp:txXfrm>
    </dsp:sp>
    <dsp:sp modelId="{39B9C9E7-EF5D-F841-9387-B08B64338125}">
      <dsp:nvSpPr>
        <dsp:cNvPr id="0" name=""/>
        <dsp:cNvSpPr/>
      </dsp:nvSpPr>
      <dsp:spPr>
        <a:xfrm>
          <a:off x="5733518" y="977134"/>
          <a:ext cx="2513570" cy="297077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noProof="0" dirty="0" smtClean="0"/>
            <a:t>Source d’énergie pour l’irrigation: Butane ou gasoil;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A" sz="1600" kern="1200" noProof="0" dirty="0" smtClean="0"/>
            <a:t>Rentabilité économique insuffisante;</a:t>
          </a:r>
          <a:endParaRPr lang="fr-CA" sz="1600" kern="1200" noProof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A" sz="1600" kern="1200" noProof="0" dirty="0" smtClean="0"/>
            <a:t>Difficulté </a:t>
          </a:r>
          <a:r>
            <a:rPr lang="fr-FR" sz="1600" kern="1200" noProof="0" dirty="0" smtClean="0"/>
            <a:t>d’accès  </a:t>
          </a:r>
          <a:r>
            <a:rPr lang="fr-CA" sz="1600" kern="1200" noProof="0" dirty="0" smtClean="0"/>
            <a:t>au financement; </a:t>
          </a:r>
          <a:endParaRPr lang="fr-CA" sz="1600" kern="1200" noProof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noProof="0" dirty="0" smtClean="0"/>
            <a:t>Manque de ressources techniques, financières et humaines.</a:t>
          </a:r>
          <a:endParaRPr lang="fr-CA" sz="1600" kern="1200" noProof="0" dirty="0"/>
        </a:p>
      </dsp:txBody>
      <dsp:txXfrm>
        <a:off x="5733518" y="977134"/>
        <a:ext cx="2513570" cy="29707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0.61234</cdr:x>
      <cdr:y>0.77299</cdr:y>
    </cdr:from>
    <cdr:to>
      <cdr:x>0.791</cdr:x>
      <cdr:y>0.85911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146261" y="3038939"/>
          <a:ext cx="1501464" cy="33855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de-DE"/>
          </a:defPPr>
          <a:lvl1pPr algn="l" rtl="0" eaLnBrk="0" fontAlgn="base" hangingPunct="0">
            <a:spcBef>
              <a:spcPct val="0"/>
            </a:spcBef>
            <a:spcAft>
              <a:spcPct val="0"/>
            </a:spcAft>
            <a:defRPr sz="2200" b="1" kern="1200">
              <a:solidFill>
                <a:srgbClr val="999999"/>
              </a:solidFill>
              <a:latin typeface="Arial" charset="0"/>
              <a:ea typeface="+mn-ea"/>
              <a:cs typeface="+mn-cs"/>
            </a:defRPr>
          </a:lvl1pPr>
          <a:lvl2pPr marL="457200" algn="l" rtl="0" eaLnBrk="0" fontAlgn="base" hangingPunct="0">
            <a:spcBef>
              <a:spcPct val="0"/>
            </a:spcBef>
            <a:spcAft>
              <a:spcPct val="0"/>
            </a:spcAft>
            <a:defRPr sz="2200" b="1" kern="1200">
              <a:solidFill>
                <a:srgbClr val="999999"/>
              </a:solidFill>
              <a:latin typeface="Arial" charset="0"/>
              <a:ea typeface="+mn-ea"/>
              <a:cs typeface="+mn-cs"/>
            </a:defRPr>
          </a:lvl2pPr>
          <a:lvl3pPr marL="914400" algn="l" rtl="0" eaLnBrk="0" fontAlgn="base" hangingPunct="0">
            <a:spcBef>
              <a:spcPct val="0"/>
            </a:spcBef>
            <a:spcAft>
              <a:spcPct val="0"/>
            </a:spcAft>
            <a:defRPr sz="2200" b="1" kern="1200">
              <a:solidFill>
                <a:srgbClr val="999999"/>
              </a:solidFill>
              <a:latin typeface="Arial" charset="0"/>
              <a:ea typeface="+mn-ea"/>
              <a:cs typeface="+mn-cs"/>
            </a:defRPr>
          </a:lvl3pPr>
          <a:lvl4pPr marL="1371600" algn="l" rtl="0" eaLnBrk="0" fontAlgn="base" hangingPunct="0">
            <a:spcBef>
              <a:spcPct val="0"/>
            </a:spcBef>
            <a:spcAft>
              <a:spcPct val="0"/>
            </a:spcAft>
            <a:defRPr sz="2200" b="1" kern="1200">
              <a:solidFill>
                <a:srgbClr val="999999"/>
              </a:solidFill>
              <a:latin typeface="Arial" charset="0"/>
              <a:ea typeface="+mn-ea"/>
              <a:cs typeface="+mn-cs"/>
            </a:defRPr>
          </a:lvl4pPr>
          <a:lvl5pPr marL="1828800" algn="l" rtl="0" eaLnBrk="0" fontAlgn="base" hangingPunct="0">
            <a:spcBef>
              <a:spcPct val="0"/>
            </a:spcBef>
            <a:spcAft>
              <a:spcPct val="0"/>
            </a:spcAft>
            <a:defRPr sz="2200" b="1" kern="1200">
              <a:solidFill>
                <a:srgbClr val="999999"/>
              </a:solidFill>
              <a:latin typeface="Arial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sz="2200" b="1" kern="1200">
              <a:solidFill>
                <a:srgbClr val="999999"/>
              </a:solidFill>
              <a:latin typeface="Arial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sz="2200" b="1" kern="1200">
              <a:solidFill>
                <a:srgbClr val="999999"/>
              </a:solidFill>
              <a:latin typeface="Arial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sz="2200" b="1" kern="1200">
              <a:solidFill>
                <a:srgbClr val="999999"/>
              </a:solidFill>
              <a:latin typeface="Arial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sz="2200" b="1" kern="1200">
              <a:solidFill>
                <a:srgbClr val="999999"/>
              </a:solidFill>
              <a:latin typeface="Arial" charset="0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600" dirty="0" smtClean="0"/>
            <a:t>  3.5 MM</a:t>
          </a:r>
        </a:p>
      </cdr:txBody>
    </cdr:sp>
  </cdr:relSizeAnchor>
  <cdr:relSizeAnchor xmlns:cdr="http://schemas.openxmlformats.org/drawingml/2006/chartDrawing">
    <cdr:from>
      <cdr:x>0.73093</cdr:x>
      <cdr:y>0.78248</cdr:y>
    </cdr:from>
    <cdr:to>
      <cdr:x>0.90958</cdr:x>
      <cdr:y>0.86859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6142899" y="3076243"/>
          <a:ext cx="1501417" cy="338533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600" b="1" dirty="0" smtClean="0">
              <a:solidFill>
                <a:schemeClr val="bg1">
                  <a:lumMod val="65000"/>
                </a:schemeClr>
              </a:solidFill>
            </a:rPr>
            <a:t>  2.9 MM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6363" cy="511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13" tIns="47157" rIns="94313" bIns="47157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 dirty="0">
              <a:latin typeface="Arial Narrow" pitchFamily="34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937" y="0"/>
            <a:ext cx="3076363" cy="511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13" tIns="47157" rIns="94313" bIns="47157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723291"/>
            <a:ext cx="3076363" cy="511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13" tIns="47157" rIns="94313" bIns="47157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937" y="9723291"/>
            <a:ext cx="3076363" cy="511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13" tIns="47157" rIns="94313" bIns="47157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fld id="{47F930EC-4FD0-431B-BB9B-47DE359CDF6F}" type="slidenum">
              <a:rPr lang="de-DE">
                <a:latin typeface="Arial Narrow" pitchFamily="34" charset="0"/>
              </a:rPr>
              <a:pPr/>
              <a:t>‹#›</a:t>
            </a:fld>
            <a:endParaRPr lang="de-DE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2276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6363" cy="511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13" tIns="47157" rIns="94313" bIns="47157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937" y="0"/>
            <a:ext cx="3076363" cy="511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13" tIns="47157" rIns="94313" bIns="47157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574" y="4861646"/>
            <a:ext cx="5206154" cy="4605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13" tIns="47157" rIns="94313" bIns="4715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Klicken Sie, um die Formate des Vorlagentextes zu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3291"/>
            <a:ext cx="3076363" cy="511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13" tIns="47157" rIns="94313" bIns="47157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937" y="9723291"/>
            <a:ext cx="3076363" cy="511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13" tIns="47157" rIns="94313" bIns="47157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fld id="{276F4F92-661F-4424-ADED-7D3829A4203F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6004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AJOUTER LOGO EBRD</a:t>
            </a:r>
          </a:p>
          <a:p>
            <a:endParaRPr lang="en-US" dirty="0" smtClean="0"/>
          </a:p>
          <a:p>
            <a:r>
              <a:rPr lang="en-US" dirty="0" smtClean="0"/>
              <a:t>AJOUTER</a:t>
            </a:r>
            <a:r>
              <a:rPr lang="en-US" baseline="0" dirty="0" smtClean="0"/>
              <a:t> AUTOR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67223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CA" sz="2800" kern="1200" noProof="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CA" sz="2800" kern="1200" noProof="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2800" kern="1200" dirty="0" smtClean="0">
                <a:solidFill>
                  <a:srgbClr val="C80F0F"/>
                </a:solidFill>
                <a:latin typeface="Arial Narrow" pitchFamily="34" charset="0"/>
                <a:ea typeface="+mn-ea"/>
                <a:cs typeface="+mn-cs"/>
              </a:rPr>
              <a:t>70% des exploitations &lt; de 5 hectares </a:t>
            </a:r>
            <a:endParaRPr lang="fr-CA" sz="2800" noProof="0" dirty="0" smtClean="0"/>
          </a:p>
          <a:p>
            <a:endParaRPr lang="fr-CA" sz="2800" noProof="0" dirty="0" smtClean="0"/>
          </a:p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A" sz="2800" kern="1200" noProof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Le tableau1 ci-dessous </a:t>
            </a:r>
            <a:r>
              <a:rPr lang="fr-CA" sz="2800" kern="1200" noProof="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représente</a:t>
            </a:r>
            <a:r>
              <a:rPr lang="fr-CA" sz="2800" kern="1200" noProof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la </a:t>
            </a:r>
            <a:r>
              <a:rPr lang="fr-CA" sz="2800" kern="1200" noProof="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répartition</a:t>
            </a:r>
            <a:r>
              <a:rPr lang="fr-CA" sz="2800" kern="1200" noProof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selon la superficie des exploitations agricoles et de leur SAU. Nous remarquons qu’environ </a:t>
            </a:r>
            <a:r>
              <a:rPr lang="fr-CA" sz="2800" b="1" kern="1200" noProof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70% </a:t>
            </a:r>
            <a:r>
              <a:rPr lang="fr-CA" sz="2800" kern="1200" noProof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des exploitations agricoles sont au-dessous des 5 hectares, soit un nombre total de 999 702 exploitations. </a:t>
            </a:r>
          </a:p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CA" sz="2800" kern="1200" noProof="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A" sz="2800" kern="1200" noProof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Exploitations total : 1, 431, 633</a:t>
            </a:r>
            <a:r>
              <a:rPr lang="fr-CA" sz="2800" kern="1200" baseline="0" noProof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exploitations </a:t>
            </a:r>
            <a:endParaRPr lang="fr-CA" sz="2800" noProof="0" dirty="0" smtClean="0">
              <a:effectLst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90203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pPr lvl="0"/>
            <a:r>
              <a:rPr lang="fr-FR" sz="1200" b="1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Jachère: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terre non cultivée temporairement pour permettre la reconstitution de la fertilité du sol ;</a:t>
            </a:r>
            <a:endParaRPr lang="en-US" sz="1200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lvl="0"/>
            <a:r>
              <a:rPr lang="en-US" sz="1200" b="1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A</a:t>
            </a:r>
            <a:r>
              <a:rPr lang="fr-FR" sz="1200" b="1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utres</a:t>
            </a:r>
            <a:r>
              <a:rPr lang="fr-FR" sz="1200" b="1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: </a:t>
            </a:r>
          </a:p>
          <a:p>
            <a:pPr marL="628650" lvl="1" indent="-171450">
              <a:buFont typeface="Arial"/>
              <a:buChar char="•"/>
            </a:pPr>
            <a:r>
              <a:rPr lang="fr-FR" sz="1200" b="1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Oléagineuses: 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les plantes cultivées spécialement pour la production d'huile (colza, tournesol, arachide, soja, sésame, noix, amande, etc.) ;</a:t>
            </a:r>
            <a:endParaRPr lang="en-US" sz="1200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marL="628650" lvl="1" indent="-171450">
              <a:buFont typeface="Arial"/>
              <a:buChar char="•"/>
            </a:pPr>
            <a:r>
              <a:rPr lang="fr-FR" sz="1200" b="1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Culture industrielle : 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une espèce végétale cultivée dans le but d'alimenter en matières premières des industries de transformation, y compris le secteur agro-alimentaire ;</a:t>
            </a:r>
            <a:endParaRPr lang="en-US" sz="1200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marL="628650" lvl="1" indent="-171450">
              <a:buFont typeface="Arial"/>
              <a:buChar char="•"/>
            </a:pPr>
            <a:r>
              <a:rPr lang="fr-FR" sz="1200" b="1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Culture fourragères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: une plante ou un mélange de plantes utilisées pour l’alimentation des animaux ;</a:t>
            </a:r>
            <a:endParaRPr lang="en-US" sz="1200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lvl="0"/>
            <a:r>
              <a:rPr lang="fr-FR" sz="1200" b="1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Maraîchage: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la culture de légumes, de certains fruits, de certaines fines herbes et des fleurs à usage alimentaire ;</a:t>
            </a:r>
            <a:endParaRPr lang="en-US" sz="1200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lvl="0"/>
            <a:r>
              <a:rPr lang="fr-FR" sz="1200" b="1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Légumineuses: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les lentilles (verte, corail, noires, etc.), les haricots (blancs, rouges, noirs, fèves, etc.) et les pois secs (pois chiches, pois cassés, etc.) ;</a:t>
            </a:r>
            <a:endParaRPr lang="en-US" sz="1200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lvl="0"/>
            <a:r>
              <a:rPr lang="fr-FR" sz="1200" b="1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Plantations fruitières: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les arbres fruitiers (abricotier, pommier, poirier, etc.) ;</a:t>
            </a:r>
            <a:endParaRPr lang="en-US" sz="1200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lvl="0"/>
            <a:r>
              <a:rPr lang="fr-FR" sz="1200" b="1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Céréales : 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une plante cultivée principalement pour ses grains (blé, farine, mais, avoine, etc.).</a:t>
            </a:r>
            <a:endParaRPr lang="en-US" sz="1200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99927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Ajouter une case pour les pourcentages</a:t>
            </a:r>
            <a:r>
              <a:rPr lang="fr-FR" sz="1200" kern="1200" baseline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et agrandir </a:t>
            </a:r>
            <a:endParaRPr lang="fr-FR" sz="1200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algn="just"/>
            <a:endParaRPr lang="en-US" sz="1200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algn="just"/>
            <a:endParaRPr lang="en-US" sz="1200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algn="just"/>
            <a:endParaRPr lang="en-US" sz="1200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algn="just"/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Un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t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otal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de : </a:t>
            </a:r>
            <a:r>
              <a:rPr lang="fr-CA" noProof="0" dirty="0" smtClean="0"/>
              <a:t>548 351</a:t>
            </a:r>
            <a:r>
              <a:rPr lang="fr-CA" baseline="0" noProof="0" dirty="0" smtClean="0"/>
              <a:t> exploitations </a:t>
            </a:r>
            <a:endParaRPr lang="fr-FR" sz="1200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algn="just"/>
            <a:endParaRPr lang="fr-FR" sz="1200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algn="just"/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Les exploitations agricoles marocaines peuvent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être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divisées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en 3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catégories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distinctes : les micros exploitations, les petites et moyennes exploitations et les grandes exploitations. </a:t>
            </a:r>
            <a:endParaRPr lang="fr-FR" dirty="0" smtClean="0"/>
          </a:p>
          <a:p>
            <a:pPr algn="just"/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Les micros exploitations sont les celles qui ne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dépassent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pas un hectare en superficie, et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représentent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5% de la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totalite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́ des SAU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irriguée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avec un total de 154 851 exploitations ; </a:t>
            </a:r>
          </a:p>
          <a:p>
            <a:pPr algn="just"/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Les petites et moyennes exploitations, entre 1 et 20 hectares, constituent la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majorite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́ de la SAU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irriguée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soit 68 %. Leur nombre est estimé à 371 764 exploitations ; </a:t>
            </a:r>
          </a:p>
          <a:p>
            <a:pPr algn="just"/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Les grandes exploitations sont des exploitations avec des superficies plus grandes que 50 hectares et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représentent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environ 22 000 exploitations, soit 31% de la SAU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irriguée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. </a:t>
            </a:r>
            <a:endParaRPr lang="fr-FR" sz="1200" kern="1200" dirty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6026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Les micros exploitations ne sont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généralement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pas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raccordées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au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réseau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électrique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, ce qui limite les agriculteurs à l’utilisation du Butane ou du Gasoil comme source d’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énergie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pour l’irrigation de leurs exploitations. Le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coût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éleve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́ de l’irrigation limite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également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les types de cultures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semées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sur ces exploitations, des cultures avec des besoins en eau minimes. </a:t>
            </a:r>
          </a:p>
          <a:p>
            <a:pPr algn="just"/>
            <a:endParaRPr lang="fr-FR" sz="1200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algn="just"/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Les petites et moyennes exploitations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représentent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la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catégorie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la plus difficile à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définir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car elle comprend les exploitations entre 1 et 20 hectares et par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conséquent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des profils d’agriculteurs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différents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(avec ou sans titre foncier) mais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généralement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avec le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même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problème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d’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accès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à l’information et au financement. </a:t>
            </a:r>
            <a:endParaRPr lang="fr-FR" dirty="0" smtClean="0"/>
          </a:p>
          <a:p>
            <a:pPr algn="just"/>
            <a:endParaRPr lang="fr-FR" sz="1200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algn="just"/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Les grandes exploitations sont les exploitations qui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dépassent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20 hectares ; et sont souvent des entreprises qui exportent leurs produits et qui n’ont pas de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difficultés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à avoir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accès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au financement. </a:t>
            </a:r>
            <a:endParaRPr lang="fr-FR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82385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FR" sz="1200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En prenant l’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hypothèse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qu’une exploitation est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égale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à un agriculteur, le groupe cible est composé de 393 500 agriculteurs avec seulement 21 736 agriculteurs ayant des exploitations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dépassant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les 20 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hectares.</a:t>
            </a:r>
            <a:r>
              <a:rPr lang="fr-FR" sz="1200" kern="1200" baseline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endParaRPr lang="fr-FR" sz="1200" b="1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FR" sz="1200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Comme il a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était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spécifie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́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précedement</a:t>
            </a:r>
            <a:r>
              <a:rPr lang="fr-FR" sz="1200" kern="1200" baseline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,  environs</a:t>
            </a:r>
            <a:r>
              <a:rPr lang="fr-FR" sz="1200" kern="1200" baseline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70% des exploitations marocaines sont des exploitations de petites tailles (&lt; 5 hectares), la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pauvrete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́ et le manque de revenus limitent les agriculteurs de ces petites exploitations à ne cultiver que des produits comme les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céréales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. Ces agriculteurs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dépendent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des eaux pluviales pour l’irrigation de leurs exploitations. Les autres cultures qui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nécessitent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des besoins en eau importants comme les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oléagineuses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, les plantations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fruitières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, les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légumineuses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et le maraichage ne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représentent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que 20 % de l’utilisation de la SAU. Ces exploitations appartiennent majoritairement à des agriculteurs ayant installé des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systèmes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d‘irrigation comme le goute a goute</a:t>
            </a:r>
            <a:endParaRPr lang="fr-FR" sz="1200" b="1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lvl="0"/>
            <a:endParaRPr lang="fr-FR" sz="1200" b="1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43819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Font typeface="Arial"/>
              <a:buNone/>
            </a:pPr>
            <a:r>
              <a:rPr lang="en-US" baseline="0" dirty="0" err="1" smtClean="0"/>
              <a:t>Peut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etre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ajouter</a:t>
            </a:r>
            <a:r>
              <a:rPr lang="en-US" baseline="0" dirty="0" smtClean="0"/>
              <a:t> un tableau pour </a:t>
            </a:r>
            <a:r>
              <a:rPr lang="en-US" baseline="0" dirty="0" err="1" smtClean="0"/>
              <a:t>expliquer</a:t>
            </a:r>
            <a:r>
              <a:rPr lang="en-US" baseline="0" dirty="0" smtClean="0"/>
              <a:t> le </a:t>
            </a:r>
            <a:r>
              <a:rPr lang="en-US" baseline="0" dirty="0" err="1" smtClean="0"/>
              <a:t>calculs</a:t>
            </a:r>
            <a:r>
              <a:rPr lang="en-US" baseline="0" dirty="0" smtClean="0"/>
              <a:t>. </a:t>
            </a:r>
          </a:p>
          <a:p>
            <a:pPr marL="628650" lvl="1" indent="-171450"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7340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Si on </a:t>
            </a:r>
            <a:r>
              <a:rPr lang="en-US" baseline="0" dirty="0" err="1" smtClean="0"/>
              <a:t>pense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30 % du </a:t>
            </a:r>
            <a:r>
              <a:rPr lang="en-US" baseline="0" dirty="0" err="1" smtClean="0"/>
              <a:t>marché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est</a:t>
            </a:r>
            <a:r>
              <a:rPr lang="en-US" baseline="0" dirty="0" smtClean="0"/>
              <a:t> penetrable on a un </a:t>
            </a:r>
            <a:r>
              <a:rPr lang="en-US" baseline="0" dirty="0" err="1" smtClean="0"/>
              <a:t>potentiel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blabla</a:t>
            </a:r>
            <a:r>
              <a:rPr lang="en-US" baseline="0" dirty="0" smtClean="0"/>
              <a:t> MAD </a:t>
            </a:r>
          </a:p>
          <a:p>
            <a:r>
              <a:rPr lang="en-US" baseline="0" dirty="0" smtClean="0"/>
              <a:t>3 </a:t>
            </a:r>
            <a:r>
              <a:rPr lang="en-US" baseline="0" dirty="0" err="1" smtClean="0"/>
              <a:t>ou</a:t>
            </a:r>
            <a:r>
              <a:rPr lang="en-US" baseline="0" dirty="0" smtClean="0"/>
              <a:t> 4 de </a:t>
            </a:r>
            <a:r>
              <a:rPr lang="en-US" baseline="0" dirty="0" err="1" smtClean="0"/>
              <a:t>potentiel</a:t>
            </a:r>
            <a:r>
              <a:rPr lang="en-US" baseline="0" dirty="0" smtClean="0"/>
              <a:t> 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err="1" smtClean="0"/>
              <a:t>Maintenant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qu;on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le </a:t>
            </a:r>
            <a:r>
              <a:rPr lang="en-US" baseline="0" dirty="0" err="1" smtClean="0"/>
              <a:t>marche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est</a:t>
            </a:r>
            <a:r>
              <a:rPr lang="en-US" baseline="0" dirty="0" smtClean="0"/>
              <a:t> la </a:t>
            </a:r>
            <a:endParaRPr lang="en-US" baseline="0" dirty="0" smtClean="0"/>
          </a:p>
          <a:p>
            <a:r>
              <a:rPr lang="en-US" baseline="0" dirty="0" err="1" smtClean="0"/>
              <a:t>Fiabilité</a:t>
            </a:r>
            <a:r>
              <a:rPr lang="en-US" baseline="0" dirty="0" smtClean="0"/>
              <a:t> de la </a:t>
            </a:r>
            <a:r>
              <a:rPr lang="en-US" baseline="0" dirty="0" err="1" smtClean="0"/>
              <a:t>technologie</a:t>
            </a:r>
            <a:r>
              <a:rPr lang="en-US" baseline="0" dirty="0" smtClean="0"/>
              <a:t> avec le temps? </a:t>
            </a:r>
          </a:p>
          <a:p>
            <a:r>
              <a:rPr lang="en-US" baseline="0" dirty="0" smtClean="0"/>
              <a:t>La </a:t>
            </a:r>
            <a:r>
              <a:rPr lang="en-US" baseline="0" dirty="0" err="1" smtClean="0"/>
              <a:t>rentabilité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l’agriculteur</a:t>
            </a:r>
            <a:r>
              <a:rPr lang="en-US" baseline="0" dirty="0" smtClean="0"/>
              <a:t>? 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9347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Präsentationstitel hier eintragen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4/20/17</a:t>
            </a:fld>
            <a:endParaRPr lang="de-DE" noProof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/>
              <a:t>Erste Ebene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2453010258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Präsentationstitel hier eintragen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4/20/17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1335835877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Präsentationstitel hier eintragen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4/20/17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205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581427851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großes Bil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Präsentationstitel hier eintragen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4/20/17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/>
              <a:t>Bild auf Platzhalter ziehen oder durch Klicken auf Symbol hinzufügen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801626705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Präsentationstitel hier eintragen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4/20/17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4241795388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Präsentationstitel hier eintragen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4/20/17</a:t>
            </a:fld>
            <a:endParaRPr lang="de-DE" noProof="0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683999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/>
              <a:t>Erste Ebene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/>
              <a:t>Erste Ebene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9934572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ss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Präsentationstitel hier eintragen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4/20/17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3100844671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Präsentationstitel hier eintragen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smtClean="0"/>
              <a:t>4/20/17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6428921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gif"/><Relationship Id="rId10" Type="http://schemas.openxmlformats.org/officeDocument/2006/relationships/image" Target="../media/image2.gif"/><Relationship Id="rId11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theme" Target="../theme/theme2.xml"/><Relationship Id="rId3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84000" y="1483200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Titel durch Klicken hinzufügen</a:t>
            </a:r>
          </a:p>
        </p:txBody>
      </p:sp>
      <p:pic>
        <p:nvPicPr>
          <p:cNvPr id="20" name="Grafik 8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000" y="2447999"/>
            <a:ext cx="7776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Erste Ebene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1000" b="0" noProof="0">
                <a:solidFill>
                  <a:srgbClr val="6E6452"/>
                </a:solidFill>
                <a:latin typeface="Arial Narrow" pitchFamily="34" charset="0"/>
              </a:rPr>
              <a:t>Seite </a:t>
            </a:r>
            <a:fld id="{327115CA-E6A4-425F-BB4F-A64D48743A27}" type="slidenum">
              <a:rPr lang="de-DE" sz="1000" b="0" noProof="0">
                <a:solidFill>
                  <a:srgbClr val="6E6452"/>
                </a:solidFill>
                <a:latin typeface="Arial Narrow" pitchFamily="34" charset="0"/>
              </a:rPr>
              <a:pPr/>
              <a:t>‹#›</a:t>
            </a:fld>
            <a:endParaRPr lang="de-DE" sz="1000" b="0" noProof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de-DE" dirty="0"/>
              <a:t>Präsentationstitel hier eintragen</a:t>
            </a:r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9317A057-C766-48FB-B1EC-CC1898F04EF1}" type="datetime1">
              <a:rPr lang="de-DE" noProof="0" smtClean="0"/>
              <a:t>4/20/17</a:t>
            </a:fld>
            <a:endParaRPr lang="de-DE" noProof="0"/>
          </a:p>
        </p:txBody>
      </p:sp>
      <p:pic>
        <p:nvPicPr>
          <p:cNvPr id="17" name="Grafik 7"/>
          <p:cNvPicPr>
            <a:picLocks noChangeAspect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Bild 9" descr="weltkugel-1-Europa-Afrika.jpg"/>
          <p:cNvPicPr>
            <a:picLocks noChangeAspect="1"/>
          </p:cNvPicPr>
          <p:nvPr userDrawn="1"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" r="13474"/>
          <a:stretch/>
        </p:blipFill>
        <p:spPr>
          <a:xfrm>
            <a:off x="0" y="0"/>
            <a:ext cx="6544286" cy="117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8" r:id="rId2"/>
    <p:sldLayoutId id="2147483709" r:id="rId3"/>
    <p:sldLayoutId id="2147483714" r:id="rId4"/>
    <p:sldLayoutId id="2147483710" r:id="rId5"/>
    <p:sldLayoutId id="2147483711" r:id="rId6"/>
    <p:sldLayoutId id="2147483716" r:id="rId7"/>
  </p:sldLayoutIdLst>
  <p:transition xmlns:p14="http://schemas.microsoft.com/office/powerpoint/2010/main"/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1000" b="0" dirty="0">
                <a:solidFill>
                  <a:srgbClr val="6E6452"/>
                </a:solidFill>
                <a:latin typeface="Arial Narrow" pitchFamily="34" charset="0"/>
              </a:rPr>
              <a:t>Seite </a:t>
            </a:r>
            <a:fld id="{327115CA-E6A4-425F-BB4F-A64D48743A27}" type="slidenum">
              <a:rPr lang="de-DE" sz="1000" b="0">
                <a:solidFill>
                  <a:srgbClr val="6E6452"/>
                </a:solidFill>
                <a:latin typeface="Arial Narrow" pitchFamily="34" charset="0"/>
              </a:rPr>
              <a:pPr/>
              <a:t>‹#›</a:t>
            </a:fld>
            <a:endParaRPr lang="de-DE" sz="1000" b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de-DE" noProof="0" dirty="0"/>
              <a:t>Präsentationstitel hier eintragen</a:t>
            </a:r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9317A057-C766-48FB-B1EC-CC1898F04EF1}" type="datetime1">
              <a:rPr lang="de-DE" smtClean="0"/>
              <a:t>4/20/17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6890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</p:sldLayoutIdLst>
  <p:transition xmlns:p14="http://schemas.microsoft.com/office/powerpoint/2010/main"/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emf"/><Relationship Id="rId3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656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40"/>
          <a:stretch/>
        </p:blipFill>
        <p:spPr>
          <a:xfrm>
            <a:off x="5240171" y="2603500"/>
            <a:ext cx="3916529" cy="2542752"/>
          </a:xfrm>
          <a:prstGeom prst="rect">
            <a:avLst/>
          </a:prstGeom>
          <a:ln>
            <a:noFill/>
          </a:ln>
          <a:effectLst/>
        </p:spPr>
      </p:pic>
      <p:sp>
        <p:nvSpPr>
          <p:cNvPr id="7" name="Parallélogramme 6"/>
          <p:cNvSpPr/>
          <p:nvPr/>
        </p:nvSpPr>
        <p:spPr>
          <a:xfrm>
            <a:off x="127000" y="2599253"/>
            <a:ext cx="5803900" cy="2561033"/>
          </a:xfrm>
          <a:prstGeom prst="parallelogram">
            <a:avLst/>
          </a:prstGeom>
          <a:gradFill>
            <a:gsLst>
              <a:gs pos="0">
                <a:schemeClr val="bg1"/>
              </a:gs>
              <a:gs pos="84000">
                <a:schemeClr val="bg1">
                  <a:lumMod val="85000"/>
                </a:schemeClr>
              </a:gs>
              <a:gs pos="100000">
                <a:srgbClr val="CECCDA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50"/>
          </a:p>
        </p:txBody>
      </p:sp>
      <p:sp>
        <p:nvSpPr>
          <p:cNvPr id="10" name="Bouée 9"/>
          <p:cNvSpPr/>
          <p:nvPr/>
        </p:nvSpPr>
        <p:spPr>
          <a:xfrm rot="8892330">
            <a:off x="4018445" y="914548"/>
            <a:ext cx="6210611" cy="6210611"/>
          </a:xfrm>
          <a:prstGeom prst="donut">
            <a:avLst>
              <a:gd name="adj" fmla="val 15694"/>
            </a:avLst>
          </a:prstGeom>
          <a:gradFill>
            <a:gsLst>
              <a:gs pos="18000">
                <a:srgbClr val="63CBBF">
                  <a:alpha val="18000"/>
                </a:srgbClr>
              </a:gs>
              <a:gs pos="100000">
                <a:schemeClr val="accent1">
                  <a:lumMod val="20000"/>
                  <a:lumOff val="80000"/>
                  <a:alpha val="44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50">
              <a:solidFill>
                <a:schemeClr val="tx1"/>
              </a:solidFill>
            </a:endParaRPr>
          </a:p>
        </p:txBody>
      </p:sp>
      <p:sp>
        <p:nvSpPr>
          <p:cNvPr id="9" name="Titel 2"/>
          <p:cNvSpPr txBox="1">
            <a:spLocks/>
          </p:cNvSpPr>
          <p:nvPr/>
        </p:nvSpPr>
        <p:spPr bwMode="auto">
          <a:xfrm>
            <a:off x="1" y="1636968"/>
            <a:ext cx="5877562" cy="12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endParaRPr lang="fr-FR" sz="2800" dirty="0" smtClean="0"/>
          </a:p>
          <a:p>
            <a:pPr algn="ctr"/>
            <a:endParaRPr lang="fr-FR" sz="2800" dirty="0"/>
          </a:p>
          <a:p>
            <a:pPr algn="ctr"/>
            <a:endParaRPr lang="fr-FR" sz="2800" dirty="0" smtClean="0"/>
          </a:p>
          <a:p>
            <a:pPr algn="ctr"/>
            <a:endParaRPr lang="fr-FR" sz="2800" dirty="0"/>
          </a:p>
          <a:p>
            <a:pPr algn="ctr"/>
            <a:r>
              <a:rPr lang="fr-FR" sz="2800" dirty="0" smtClean="0"/>
              <a:t>Étude de marché sur le</a:t>
            </a:r>
          </a:p>
          <a:p>
            <a:pPr algn="ctr"/>
            <a:r>
              <a:rPr lang="fr-FR" sz="2800" dirty="0" smtClean="0"/>
              <a:t> pompage solaire</a:t>
            </a:r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endParaRPr lang="fr-FR" sz="1400" b="0" dirty="0" smtClean="0"/>
          </a:p>
          <a:p>
            <a:endParaRPr lang="fr-FR" sz="1400" b="0" dirty="0" smtClean="0"/>
          </a:p>
          <a:p>
            <a:r>
              <a:rPr lang="fr-FR" sz="1800" b="0" dirty="0" smtClean="0"/>
              <a:t>Salon </a:t>
            </a:r>
            <a:r>
              <a:rPr lang="fr-FR" sz="1800" b="0" dirty="0"/>
              <a:t>International de l’Agriculture au </a:t>
            </a:r>
            <a:r>
              <a:rPr lang="fr-FR" sz="1800" b="0" dirty="0" smtClean="0"/>
              <a:t>Maroc</a:t>
            </a:r>
          </a:p>
          <a:p>
            <a:r>
              <a:rPr lang="fr-FR" sz="1800" b="0" dirty="0" smtClean="0"/>
              <a:t>Meknès, Jeudi </a:t>
            </a:r>
            <a:r>
              <a:rPr lang="fr-FR" sz="1800" b="0" dirty="0"/>
              <a:t>20 </a:t>
            </a:r>
            <a:r>
              <a:rPr lang="fr-FR" sz="1800" b="0" dirty="0" smtClean="0"/>
              <a:t>Avril 2017</a:t>
            </a:r>
            <a:endParaRPr lang="fr-FR" sz="1800" b="0" dirty="0"/>
          </a:p>
          <a:p>
            <a:endParaRPr lang="fr-FR" sz="2000" dirty="0"/>
          </a:p>
          <a:p>
            <a:r>
              <a:rPr lang="fr-FR" sz="3600" dirty="0" smtClean="0"/>
              <a:t> </a:t>
            </a:r>
            <a:endParaRPr lang="fr-FR" b="0" dirty="0"/>
          </a:p>
        </p:txBody>
      </p:sp>
      <p:sp>
        <p:nvSpPr>
          <p:cNvPr id="11" name="Bouée 10"/>
          <p:cNvSpPr/>
          <p:nvPr/>
        </p:nvSpPr>
        <p:spPr>
          <a:xfrm rot="8681916">
            <a:off x="-952938" y="3299128"/>
            <a:ext cx="4168607" cy="4061963"/>
          </a:xfrm>
          <a:prstGeom prst="donut">
            <a:avLst>
              <a:gd name="adj" fmla="val 5879"/>
            </a:avLst>
          </a:prstGeom>
          <a:gradFill>
            <a:gsLst>
              <a:gs pos="18000">
                <a:srgbClr val="9751CB">
                  <a:alpha val="16000"/>
                </a:srgbClr>
              </a:gs>
              <a:gs pos="100000">
                <a:srgbClr val="BBDAA6">
                  <a:alpha val="0"/>
                </a:srgb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50">
              <a:solidFill>
                <a:schemeClr val="tx1"/>
              </a:solidFill>
            </a:endParaRPr>
          </a:p>
        </p:txBody>
      </p:sp>
      <p:pic>
        <p:nvPicPr>
          <p:cNvPr id="2" name="Picture 1" descr="Africa Clmate Solutions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2457" y="1307218"/>
            <a:ext cx="2559068" cy="11146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009161" y="5984918"/>
            <a:ext cx="213483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Zineb Lahlou,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8136" y="233108"/>
            <a:ext cx="1513304" cy="893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975381"/>
      </p:ext>
    </p:extLst>
  </p:cSld>
  <p:clrMapOvr>
    <a:masterClrMapping/>
  </p:clrMapOvr>
  <p:transition xmlns:p14="http://schemas.microsoft.com/office/powerpoint/2010/main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399" y="1256835"/>
            <a:ext cx="8791144" cy="617928"/>
          </a:xfrm>
        </p:spPr>
        <p:txBody>
          <a:bodyPr/>
          <a:lstStyle/>
          <a:p>
            <a:r>
              <a:rPr lang="fr-CA" sz="2800" b="1" dirty="0"/>
              <a:t>A</a:t>
            </a:r>
            <a:r>
              <a:rPr lang="fr-CA" sz="2800" b="1" dirty="0" smtClean="0"/>
              <a:t>griculteurs ciblés par le pompage solaire</a:t>
            </a:r>
            <a:endParaRPr lang="en-US" sz="2800" b="1" dirty="0"/>
          </a:p>
        </p:txBody>
      </p:sp>
      <p:sp>
        <p:nvSpPr>
          <p:cNvPr id="10" name="Bouée 10"/>
          <p:cNvSpPr/>
          <p:nvPr/>
        </p:nvSpPr>
        <p:spPr>
          <a:xfrm rot="8681916">
            <a:off x="-952938" y="3285618"/>
            <a:ext cx="4168607" cy="4061963"/>
          </a:xfrm>
          <a:prstGeom prst="donut">
            <a:avLst>
              <a:gd name="adj" fmla="val 5879"/>
            </a:avLst>
          </a:prstGeom>
          <a:gradFill>
            <a:gsLst>
              <a:gs pos="18000">
                <a:srgbClr val="9751CB">
                  <a:alpha val="16000"/>
                </a:srgbClr>
              </a:gs>
              <a:gs pos="100000">
                <a:srgbClr val="BBDAA6">
                  <a:alpha val="0"/>
                </a:srgb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50">
              <a:solidFill>
                <a:schemeClr val="tx1"/>
              </a:solidFill>
            </a:endParaRPr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496697"/>
              </p:ext>
            </p:extLst>
          </p:nvPr>
        </p:nvGraphicFramePr>
        <p:xfrm>
          <a:off x="472905" y="1945436"/>
          <a:ext cx="8435238" cy="38784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503961" y="5808010"/>
            <a:ext cx="4164641" cy="830997"/>
          </a:xfrm>
          <a:prstGeom prst="rect">
            <a:avLst/>
          </a:prstGeom>
          <a:solidFill>
            <a:srgbClr val="BFBFBF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A" sz="2400" dirty="0" smtClean="0">
                <a:solidFill>
                  <a:schemeClr val="accent1"/>
                </a:solidFill>
              </a:rPr>
              <a:t>Un potentiel de 393 </a:t>
            </a:r>
            <a:r>
              <a:rPr lang="fr-CA" sz="2400" dirty="0">
                <a:solidFill>
                  <a:schemeClr val="accent1"/>
                </a:solidFill>
              </a:rPr>
              <a:t>500 </a:t>
            </a:r>
            <a:r>
              <a:rPr lang="fr-CA" sz="2400" dirty="0" smtClean="0">
                <a:solidFill>
                  <a:schemeClr val="accent1"/>
                </a:solidFill>
              </a:rPr>
              <a:t>agriculteurs cible</a:t>
            </a:r>
            <a:endParaRPr lang="fr-CA" sz="2400" dirty="0">
              <a:solidFill>
                <a:schemeClr val="accent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3890" y="276905"/>
            <a:ext cx="1513304" cy="893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880715"/>
      </p:ext>
    </p:extLst>
  </p:cSld>
  <p:clrMapOvr>
    <a:masterClrMapping/>
  </p:clrMapOvr>
  <p:transition xmlns:p14="http://schemas.microsoft.com/office/powerpoint/2010/main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Bouée 10"/>
          <p:cNvSpPr/>
          <p:nvPr/>
        </p:nvSpPr>
        <p:spPr>
          <a:xfrm rot="8681916">
            <a:off x="-952938" y="3285618"/>
            <a:ext cx="4168607" cy="4061963"/>
          </a:xfrm>
          <a:prstGeom prst="donut">
            <a:avLst>
              <a:gd name="adj" fmla="val 5879"/>
            </a:avLst>
          </a:prstGeom>
          <a:gradFill>
            <a:gsLst>
              <a:gs pos="18000">
                <a:srgbClr val="9751CB">
                  <a:alpha val="16000"/>
                </a:srgbClr>
              </a:gs>
              <a:gs pos="100000">
                <a:srgbClr val="BBDAA6">
                  <a:alpha val="0"/>
                </a:srgb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50">
              <a:solidFill>
                <a:schemeClr val="tx1"/>
              </a:solidFill>
            </a:endParaRPr>
          </a:p>
        </p:txBody>
      </p:sp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2496502"/>
              </p:ext>
            </p:extLst>
          </p:nvPr>
        </p:nvGraphicFramePr>
        <p:xfrm>
          <a:off x="739763" y="1965920"/>
          <a:ext cx="8404237" cy="39314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1255453" y="6123351"/>
            <a:ext cx="6306458" cy="523220"/>
          </a:xfrm>
          <a:prstGeom prst="rect">
            <a:avLst/>
          </a:prstGeom>
          <a:solidFill>
            <a:srgbClr val="BFBFBF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A" sz="2800" dirty="0" smtClean="0">
                <a:solidFill>
                  <a:srgbClr val="C80F0F"/>
                </a:solidFill>
                <a:latin typeface="+mj-lt"/>
                <a:ea typeface="+mj-ea"/>
                <a:cs typeface="+mj-cs"/>
              </a:rPr>
              <a:t>Un potentiel de 49.7 Milliards DH 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43290" y="1264059"/>
            <a:ext cx="8892613" cy="617928"/>
          </a:xfrm>
        </p:spPr>
        <p:txBody>
          <a:bodyPr/>
          <a:lstStyle/>
          <a:p>
            <a:r>
              <a:rPr lang="fr-CA" sz="2800" b="1" dirty="0" smtClean="0"/>
              <a:t> </a:t>
            </a:r>
            <a:r>
              <a:rPr lang="fr-CA" sz="3200" b="1" dirty="0" smtClean="0"/>
              <a:t>Potentiel</a:t>
            </a:r>
            <a:r>
              <a:rPr lang="fr-CA" sz="2800" b="1" dirty="0" smtClean="0"/>
              <a:t> du marché par taille d’exploitation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361558" y="2077791"/>
            <a:ext cx="1459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 6.8 MM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83020" y="3521701"/>
            <a:ext cx="1459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 6.9 MM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04475" y="3523963"/>
            <a:ext cx="16814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 12.3 MM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78917" y="4282133"/>
            <a:ext cx="16814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 8.2 MM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714490" y="4800391"/>
            <a:ext cx="16814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  9.1 MM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3890" y="276905"/>
            <a:ext cx="1513304" cy="89378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 rot="16200000">
            <a:off x="-1825700" y="3680695"/>
            <a:ext cx="4148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2400" dirty="0" smtClean="0"/>
              <a:t>Nombre d’agriculteurs</a:t>
            </a:r>
            <a:endParaRPr lang="fr-CA" sz="2400" dirty="0"/>
          </a:p>
        </p:txBody>
      </p:sp>
    </p:spTree>
    <p:extLst>
      <p:ext uri="{BB962C8B-B14F-4D97-AF65-F5344CB8AC3E}">
        <p14:creationId xmlns:p14="http://schemas.microsoft.com/office/powerpoint/2010/main" val="1866660861"/>
      </p:ext>
    </p:extLst>
  </p:cSld>
  <p:clrMapOvr>
    <a:masterClrMapping/>
  </p:clrMapOvr>
  <p:transition xmlns:p14="http://schemas.microsoft.com/office/powerpoint/2010/main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ouée 5"/>
          <p:cNvSpPr/>
          <p:nvPr/>
        </p:nvSpPr>
        <p:spPr>
          <a:xfrm rot="8892330">
            <a:off x="5408227" y="599225"/>
            <a:ext cx="6210611" cy="6210611"/>
          </a:xfrm>
          <a:prstGeom prst="donut">
            <a:avLst>
              <a:gd name="adj" fmla="val 15694"/>
            </a:avLst>
          </a:prstGeom>
          <a:gradFill>
            <a:gsLst>
              <a:gs pos="18000">
                <a:srgbClr val="63CBBF">
                  <a:alpha val="18000"/>
                </a:srgbClr>
              </a:gs>
              <a:gs pos="100000">
                <a:schemeClr val="accent1">
                  <a:lumMod val="20000"/>
                  <a:lumOff val="80000"/>
                  <a:alpha val="44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5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828" y="1244663"/>
            <a:ext cx="8960172" cy="617928"/>
          </a:xfrm>
        </p:spPr>
        <p:txBody>
          <a:bodyPr/>
          <a:lstStyle/>
          <a:p>
            <a:r>
              <a:rPr lang="fr-CA" sz="2800" b="1" dirty="0" smtClean="0"/>
              <a:t>Potentiel total du marché du pompage solaire</a:t>
            </a:r>
            <a:endParaRPr lang="en-US" sz="2800" dirty="0"/>
          </a:p>
        </p:txBody>
      </p:sp>
      <p:sp>
        <p:nvSpPr>
          <p:cNvPr id="9" name="Hexagon 8"/>
          <p:cNvSpPr/>
          <p:nvPr/>
        </p:nvSpPr>
        <p:spPr bwMode="auto">
          <a:xfrm>
            <a:off x="175651" y="3368036"/>
            <a:ext cx="2351600" cy="2049462"/>
          </a:xfrm>
          <a:prstGeom prst="hexagon">
            <a:avLst/>
          </a:prstGeom>
          <a:solidFill>
            <a:srgbClr val="EEECE1"/>
          </a:solidFill>
          <a:ln>
            <a:solidFill>
              <a:srgbClr val="60C4D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 smtClean="0">
                <a:solidFill>
                  <a:srgbClr val="828585"/>
                </a:solidFill>
              </a:rPr>
              <a:t>49,7 </a:t>
            </a:r>
            <a:r>
              <a:rPr lang="en-US" sz="2400" dirty="0" smtClean="0">
                <a:solidFill>
                  <a:srgbClr val="828585"/>
                </a:solidFill>
              </a:rPr>
              <a:t>MM DH</a:t>
            </a:r>
            <a:endParaRPr lang="en-US" sz="2400" b="1" dirty="0">
              <a:solidFill>
                <a:srgbClr val="828585"/>
              </a:solidFill>
            </a:endParaRPr>
          </a:p>
        </p:txBody>
      </p:sp>
      <p:sp>
        <p:nvSpPr>
          <p:cNvPr id="12" name="Right Arrow 11"/>
          <p:cNvSpPr/>
          <p:nvPr/>
        </p:nvSpPr>
        <p:spPr bwMode="auto">
          <a:xfrm>
            <a:off x="3062785" y="2685518"/>
            <a:ext cx="2429627" cy="738188"/>
          </a:xfrm>
          <a:prstGeom prst="rightArrow">
            <a:avLst/>
          </a:prstGeom>
          <a:solidFill>
            <a:srgbClr val="EEECE1"/>
          </a:solidFill>
          <a:ln>
            <a:solidFill>
              <a:srgbClr val="60C4D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3" name="Oval 12"/>
          <p:cNvSpPr/>
          <p:nvPr/>
        </p:nvSpPr>
        <p:spPr bwMode="auto">
          <a:xfrm>
            <a:off x="6300443" y="1756296"/>
            <a:ext cx="1554480" cy="1554480"/>
          </a:xfrm>
          <a:prstGeom prst="ellipse">
            <a:avLst/>
          </a:prstGeom>
          <a:solidFill>
            <a:srgbClr val="EEECE1"/>
          </a:solidFill>
          <a:ln>
            <a:solidFill>
              <a:srgbClr val="60C4D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 smtClean="0">
                <a:solidFill>
                  <a:srgbClr val="C80F0F"/>
                </a:solidFill>
              </a:rPr>
              <a:t>15 MM DH</a:t>
            </a:r>
            <a:endParaRPr lang="en-US" sz="2400" dirty="0">
              <a:solidFill>
                <a:srgbClr val="C80F0F"/>
              </a:solidFill>
            </a:endParaRPr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502026" y="2354719"/>
            <a:ext cx="1854199" cy="523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endParaRPr lang="fr-CA" sz="2800" dirty="0"/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2943881" y="2133535"/>
            <a:ext cx="2398033" cy="748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fr-CA" sz="3200" baseline="30000" dirty="0" smtClean="0"/>
              <a:t>Une conversion de 30%</a:t>
            </a:r>
            <a:endParaRPr lang="fr-CA" sz="3200" baseline="30000" dirty="0"/>
          </a:p>
        </p:txBody>
      </p:sp>
      <p:sp>
        <p:nvSpPr>
          <p:cNvPr id="7" name="Bouée 10"/>
          <p:cNvSpPr/>
          <p:nvPr/>
        </p:nvSpPr>
        <p:spPr>
          <a:xfrm rot="8681916">
            <a:off x="-952938" y="3285618"/>
            <a:ext cx="4168607" cy="4061963"/>
          </a:xfrm>
          <a:prstGeom prst="donut">
            <a:avLst>
              <a:gd name="adj" fmla="val 5879"/>
            </a:avLst>
          </a:prstGeom>
          <a:gradFill>
            <a:gsLst>
              <a:gs pos="18000">
                <a:srgbClr val="9751CB">
                  <a:alpha val="16000"/>
                </a:srgbClr>
              </a:gs>
              <a:gs pos="100000">
                <a:srgbClr val="BBDAA6">
                  <a:alpha val="0"/>
                </a:srgb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50">
              <a:solidFill>
                <a:schemeClr val="tx1"/>
              </a:solidFill>
            </a:endParaRPr>
          </a:p>
        </p:txBody>
      </p:sp>
      <p:sp>
        <p:nvSpPr>
          <p:cNvPr id="14" name="Right Arrow 13"/>
          <p:cNvSpPr/>
          <p:nvPr/>
        </p:nvSpPr>
        <p:spPr bwMode="auto">
          <a:xfrm>
            <a:off x="3134115" y="4121365"/>
            <a:ext cx="2429627" cy="738188"/>
          </a:xfrm>
          <a:prstGeom prst="rightArrow">
            <a:avLst/>
          </a:prstGeom>
          <a:solidFill>
            <a:srgbClr val="EEECE1"/>
          </a:solidFill>
          <a:ln>
            <a:solidFill>
              <a:srgbClr val="60C4D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7" name="Right Arrow 16"/>
          <p:cNvSpPr/>
          <p:nvPr/>
        </p:nvSpPr>
        <p:spPr bwMode="auto">
          <a:xfrm>
            <a:off x="3161140" y="5607463"/>
            <a:ext cx="2429627" cy="738188"/>
          </a:xfrm>
          <a:prstGeom prst="rightArrow">
            <a:avLst/>
          </a:prstGeom>
          <a:solidFill>
            <a:srgbClr val="EEECE1"/>
          </a:solidFill>
          <a:ln>
            <a:solidFill>
              <a:srgbClr val="60C4D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21" name="Oval 20"/>
          <p:cNvSpPr/>
          <p:nvPr/>
        </p:nvSpPr>
        <p:spPr bwMode="auto">
          <a:xfrm>
            <a:off x="6331238" y="3462343"/>
            <a:ext cx="1554480" cy="1554480"/>
          </a:xfrm>
          <a:prstGeom prst="ellipse">
            <a:avLst/>
          </a:prstGeom>
          <a:solidFill>
            <a:srgbClr val="EEECE1"/>
          </a:solidFill>
          <a:ln>
            <a:solidFill>
              <a:srgbClr val="60C4D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 smtClean="0">
                <a:solidFill>
                  <a:srgbClr val="C80F0F"/>
                </a:solidFill>
              </a:rPr>
              <a:t>20 </a:t>
            </a:r>
            <a:r>
              <a:rPr lang="en-US" sz="2000" dirty="0">
                <a:solidFill>
                  <a:srgbClr val="C80F0F"/>
                </a:solidFill>
              </a:rPr>
              <a:t>MM DH</a:t>
            </a:r>
          </a:p>
        </p:txBody>
      </p:sp>
      <p:sp>
        <p:nvSpPr>
          <p:cNvPr id="22" name="Oval 21"/>
          <p:cNvSpPr/>
          <p:nvPr/>
        </p:nvSpPr>
        <p:spPr bwMode="auto">
          <a:xfrm>
            <a:off x="6331239" y="5127891"/>
            <a:ext cx="1554480" cy="1554480"/>
          </a:xfrm>
          <a:prstGeom prst="ellipse">
            <a:avLst/>
          </a:prstGeom>
          <a:solidFill>
            <a:srgbClr val="EEECE1"/>
          </a:solidFill>
          <a:ln>
            <a:solidFill>
              <a:srgbClr val="60C4D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solidFill>
                  <a:srgbClr val="C80F0F"/>
                </a:solidFill>
              </a:rPr>
              <a:t>25 </a:t>
            </a:r>
            <a:r>
              <a:rPr lang="en-US" sz="2000" dirty="0">
                <a:solidFill>
                  <a:srgbClr val="C80F0F"/>
                </a:solidFill>
              </a:rPr>
              <a:t>MM DH</a:t>
            </a:r>
          </a:p>
        </p:txBody>
      </p:sp>
      <p:sp>
        <p:nvSpPr>
          <p:cNvPr id="23" name="Rectangle 12"/>
          <p:cNvSpPr>
            <a:spLocks noChangeArrowheads="1"/>
          </p:cNvSpPr>
          <p:nvPr/>
        </p:nvSpPr>
        <p:spPr bwMode="auto">
          <a:xfrm>
            <a:off x="3117401" y="3721259"/>
            <a:ext cx="2398033" cy="748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fr-CA" sz="3200" baseline="30000" dirty="0" smtClean="0"/>
              <a:t>Une conversion de 40%</a:t>
            </a:r>
            <a:endParaRPr lang="fr-CA" sz="3200" baseline="30000" dirty="0"/>
          </a:p>
        </p:txBody>
      </p:sp>
      <p:sp>
        <p:nvSpPr>
          <p:cNvPr id="24" name="Rectangle 12"/>
          <p:cNvSpPr>
            <a:spLocks noChangeArrowheads="1"/>
          </p:cNvSpPr>
          <p:nvPr/>
        </p:nvSpPr>
        <p:spPr bwMode="auto">
          <a:xfrm>
            <a:off x="3162795" y="5083021"/>
            <a:ext cx="2398033" cy="748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fr-CA" sz="3200" baseline="30000" dirty="0" smtClean="0"/>
              <a:t>Une conversion de </a:t>
            </a:r>
            <a:r>
              <a:rPr lang="fr-CA" sz="3200" baseline="30000" dirty="0"/>
              <a:t>5</a:t>
            </a:r>
            <a:r>
              <a:rPr lang="fr-CA" sz="3200" baseline="30000" dirty="0" smtClean="0"/>
              <a:t>0%</a:t>
            </a:r>
            <a:endParaRPr lang="fr-CA" sz="3200" baseline="300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3890" y="276905"/>
            <a:ext cx="1513304" cy="893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522676"/>
      </p:ext>
    </p:extLst>
  </p:cSld>
  <p:clrMapOvr>
    <a:masterClrMapping/>
  </p:clrMapOvr>
  <p:transition xmlns:p14="http://schemas.microsoft.com/office/powerpoint/2010/main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975" y="1943100"/>
            <a:ext cx="3357025" cy="3854462"/>
          </a:xfrm>
          <a:prstGeom prst="rect">
            <a:avLst/>
          </a:prstGeom>
        </p:spPr>
      </p:pic>
      <p:sp>
        <p:nvSpPr>
          <p:cNvPr id="8" name="Parallélogramme 7"/>
          <p:cNvSpPr/>
          <p:nvPr/>
        </p:nvSpPr>
        <p:spPr>
          <a:xfrm>
            <a:off x="1304975" y="1943306"/>
            <a:ext cx="5472332" cy="3860593"/>
          </a:xfrm>
          <a:prstGeom prst="parallelogram">
            <a:avLst/>
          </a:prstGeom>
          <a:gradFill>
            <a:gsLst>
              <a:gs pos="0">
                <a:schemeClr val="bg1"/>
              </a:gs>
              <a:gs pos="84000">
                <a:schemeClr val="bg1">
                  <a:lumMod val="85000"/>
                </a:schemeClr>
              </a:gs>
              <a:gs pos="100000">
                <a:srgbClr val="CECCDA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50"/>
          </a:p>
        </p:txBody>
      </p:sp>
      <p:sp>
        <p:nvSpPr>
          <p:cNvPr id="9" name="Bouée 8"/>
          <p:cNvSpPr/>
          <p:nvPr/>
        </p:nvSpPr>
        <p:spPr>
          <a:xfrm rot="8892330">
            <a:off x="4131774" y="931960"/>
            <a:ext cx="6210611" cy="6210611"/>
          </a:xfrm>
          <a:prstGeom prst="donut">
            <a:avLst>
              <a:gd name="adj" fmla="val 15694"/>
            </a:avLst>
          </a:prstGeom>
          <a:gradFill>
            <a:gsLst>
              <a:gs pos="18000">
                <a:srgbClr val="63CBBF">
                  <a:alpha val="18000"/>
                </a:srgbClr>
              </a:gs>
              <a:gs pos="100000">
                <a:schemeClr val="accent1">
                  <a:lumMod val="20000"/>
                  <a:lumOff val="80000"/>
                  <a:alpha val="44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50">
              <a:solidFill>
                <a:schemeClr val="tx1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3195" y="2860537"/>
            <a:ext cx="3192106" cy="617928"/>
          </a:xfrm>
        </p:spPr>
        <p:txBody>
          <a:bodyPr/>
          <a:lstStyle/>
          <a:p>
            <a:pPr algn="ctr"/>
            <a:r>
              <a:rPr lang="fr-FR" sz="4000" b="1" i="1" dirty="0" smtClean="0"/>
              <a:t>Merci pour </a:t>
            </a:r>
            <a:br>
              <a:rPr lang="fr-FR" sz="4000" b="1" i="1" dirty="0" smtClean="0"/>
            </a:br>
            <a:r>
              <a:rPr lang="fr-FR" sz="4000" b="1" i="1" dirty="0" smtClean="0"/>
              <a:t>votre attention !</a:t>
            </a:r>
            <a:endParaRPr lang="fr-FR" sz="4000" b="1" i="1" dirty="0"/>
          </a:p>
        </p:txBody>
      </p:sp>
      <p:sp>
        <p:nvSpPr>
          <p:cNvPr id="6" name="Bouée 10"/>
          <p:cNvSpPr/>
          <p:nvPr/>
        </p:nvSpPr>
        <p:spPr>
          <a:xfrm rot="8681916">
            <a:off x="-952938" y="3285618"/>
            <a:ext cx="4168607" cy="4061963"/>
          </a:xfrm>
          <a:prstGeom prst="donut">
            <a:avLst>
              <a:gd name="adj" fmla="val 5879"/>
            </a:avLst>
          </a:prstGeom>
          <a:gradFill>
            <a:gsLst>
              <a:gs pos="18000">
                <a:srgbClr val="9751CB">
                  <a:alpha val="16000"/>
                </a:srgbClr>
              </a:gs>
              <a:gs pos="100000">
                <a:srgbClr val="BBDAA6">
                  <a:alpha val="0"/>
                </a:srgb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50">
              <a:solidFill>
                <a:schemeClr val="tx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3890" y="276905"/>
            <a:ext cx="1513304" cy="893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70119"/>
      </p:ext>
    </p:extLst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564" y="1632592"/>
            <a:ext cx="7776000" cy="617928"/>
          </a:xfrm>
        </p:spPr>
        <p:txBody>
          <a:bodyPr/>
          <a:lstStyle/>
          <a:p>
            <a:r>
              <a:rPr lang="fr-CA" sz="3200" b="1" dirty="0" smtClean="0"/>
              <a:t>Plan de la présentation </a:t>
            </a:r>
            <a:endParaRPr lang="fr-CA" sz="32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4000" y="2334241"/>
            <a:ext cx="7776000" cy="4023129"/>
          </a:xfrm>
        </p:spPr>
        <p:txBody>
          <a:bodyPr/>
          <a:lstStyle/>
          <a:p>
            <a:pPr marL="285750" indent="-285750">
              <a:buFont typeface="Wingdings" charset="2"/>
              <a:buChar char="v"/>
            </a:pPr>
            <a:endParaRPr lang="fr-CA" sz="2400" dirty="0" smtClean="0"/>
          </a:p>
          <a:p>
            <a:r>
              <a:rPr lang="fr-CA" sz="2400" dirty="0" smtClean="0">
                <a:solidFill>
                  <a:schemeClr val="accent1"/>
                </a:solidFill>
              </a:rPr>
              <a:t>1. </a:t>
            </a:r>
            <a:r>
              <a:rPr lang="fr-CA" sz="2400" dirty="0" smtClean="0"/>
              <a:t>Aperçu général des exploitations agricoles au Maroc</a:t>
            </a:r>
          </a:p>
          <a:p>
            <a:pPr marL="285750" indent="-285750">
              <a:buFont typeface="Wingdings" charset="2"/>
              <a:buChar char="v"/>
            </a:pPr>
            <a:endParaRPr lang="fr-CA" sz="2400" dirty="0"/>
          </a:p>
          <a:p>
            <a:r>
              <a:rPr lang="fr-CA" sz="2400" dirty="0">
                <a:solidFill>
                  <a:schemeClr val="accent1"/>
                </a:solidFill>
              </a:rPr>
              <a:t>2. </a:t>
            </a:r>
            <a:r>
              <a:rPr lang="fr-CA" sz="2400" dirty="0" smtClean="0"/>
              <a:t>Catégorisation des exploitations agricoles irriguées </a:t>
            </a:r>
          </a:p>
          <a:p>
            <a:pPr marL="285750" indent="-285750">
              <a:buFont typeface="Wingdings" charset="2"/>
              <a:buChar char="v"/>
            </a:pPr>
            <a:endParaRPr lang="fr-CA" sz="2400" dirty="0" smtClean="0"/>
          </a:p>
          <a:p>
            <a:r>
              <a:rPr lang="fr-CA" sz="2400" dirty="0">
                <a:solidFill>
                  <a:schemeClr val="accent1"/>
                </a:solidFill>
              </a:rPr>
              <a:t>3. </a:t>
            </a:r>
            <a:r>
              <a:rPr lang="fr-CA" sz="2400" dirty="0" smtClean="0"/>
              <a:t>Potentiel du marché du pompage solaire</a:t>
            </a:r>
          </a:p>
          <a:p>
            <a:pPr marL="285750" indent="-285750">
              <a:buFont typeface="Wingdings" charset="2"/>
              <a:buChar char="v"/>
            </a:pPr>
            <a:endParaRPr lang="fr-CA" sz="2000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3890" y="276905"/>
            <a:ext cx="1513304" cy="893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5262"/>
      </p:ext>
    </p:extLst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élogramme 7"/>
          <p:cNvSpPr/>
          <p:nvPr/>
        </p:nvSpPr>
        <p:spPr>
          <a:xfrm>
            <a:off x="891768" y="1943306"/>
            <a:ext cx="6566655" cy="3860593"/>
          </a:xfrm>
          <a:prstGeom prst="parallelogram">
            <a:avLst/>
          </a:prstGeom>
          <a:gradFill>
            <a:gsLst>
              <a:gs pos="0">
                <a:schemeClr val="bg1"/>
              </a:gs>
              <a:gs pos="84000">
                <a:schemeClr val="bg1">
                  <a:lumMod val="85000"/>
                </a:schemeClr>
              </a:gs>
              <a:gs pos="100000">
                <a:srgbClr val="CECCDA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50"/>
          </a:p>
        </p:txBody>
      </p:sp>
      <p:sp>
        <p:nvSpPr>
          <p:cNvPr id="9" name="Bouée 8"/>
          <p:cNvSpPr/>
          <p:nvPr/>
        </p:nvSpPr>
        <p:spPr>
          <a:xfrm rot="8892330">
            <a:off x="4131774" y="931960"/>
            <a:ext cx="6210611" cy="6210611"/>
          </a:xfrm>
          <a:prstGeom prst="donut">
            <a:avLst>
              <a:gd name="adj" fmla="val 15694"/>
            </a:avLst>
          </a:prstGeom>
          <a:gradFill>
            <a:gsLst>
              <a:gs pos="18000">
                <a:srgbClr val="63CBBF">
                  <a:alpha val="18000"/>
                </a:srgbClr>
              </a:gs>
              <a:gs pos="100000">
                <a:schemeClr val="accent1">
                  <a:lumMod val="20000"/>
                  <a:lumOff val="80000"/>
                  <a:alpha val="44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50">
              <a:solidFill>
                <a:schemeClr val="tx1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2700" y="2752458"/>
            <a:ext cx="4526398" cy="617928"/>
          </a:xfrm>
        </p:spPr>
        <p:txBody>
          <a:bodyPr/>
          <a:lstStyle/>
          <a:p>
            <a:pPr algn="ctr"/>
            <a:r>
              <a:rPr lang="fr-CA" sz="4000" b="1" dirty="0" smtClean="0"/>
              <a:t>1. Aperçu </a:t>
            </a:r>
            <a:r>
              <a:rPr lang="fr-CA" sz="4000" b="1" dirty="0"/>
              <a:t>des exploitations </a:t>
            </a:r>
            <a:r>
              <a:rPr lang="fr-CA" sz="4000" b="1" dirty="0" smtClean="0"/>
              <a:t>agricoles</a:t>
            </a:r>
            <a:endParaRPr lang="fr-CA" sz="4000" b="1" dirty="0"/>
          </a:p>
        </p:txBody>
      </p:sp>
      <p:sp>
        <p:nvSpPr>
          <p:cNvPr id="6" name="Bouée 10"/>
          <p:cNvSpPr/>
          <p:nvPr/>
        </p:nvSpPr>
        <p:spPr>
          <a:xfrm rot="8681916">
            <a:off x="-952938" y="3285618"/>
            <a:ext cx="4168607" cy="4061963"/>
          </a:xfrm>
          <a:prstGeom prst="donut">
            <a:avLst>
              <a:gd name="adj" fmla="val 5879"/>
            </a:avLst>
          </a:prstGeom>
          <a:gradFill>
            <a:gsLst>
              <a:gs pos="18000">
                <a:srgbClr val="9751CB">
                  <a:alpha val="16000"/>
                </a:srgbClr>
              </a:gs>
              <a:gs pos="100000">
                <a:srgbClr val="BBDAA6">
                  <a:alpha val="0"/>
                </a:srgb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50">
              <a:solidFill>
                <a:schemeClr val="tx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3890" y="276905"/>
            <a:ext cx="1513304" cy="893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811045"/>
      </p:ext>
    </p:extLst>
  </p:cSld>
  <p:clrMapOvr>
    <a:masterClrMapping/>
  </p:clrMapOvr>
  <p:transition xmlns:p14="http://schemas.microsoft.com/office/powerpoint/2010/main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ouée 9"/>
          <p:cNvSpPr/>
          <p:nvPr/>
        </p:nvSpPr>
        <p:spPr>
          <a:xfrm rot="12803568">
            <a:off x="5714351" y="1045817"/>
            <a:ext cx="5713748" cy="5713748"/>
          </a:xfrm>
          <a:prstGeom prst="donut">
            <a:avLst>
              <a:gd name="adj" fmla="val 5879"/>
            </a:avLst>
          </a:prstGeom>
          <a:gradFill>
            <a:gsLst>
              <a:gs pos="18000">
                <a:srgbClr val="9751CB">
                  <a:alpha val="16000"/>
                </a:srgbClr>
              </a:gs>
              <a:gs pos="100000">
                <a:srgbClr val="BBDAA6">
                  <a:alpha val="0"/>
                </a:srgb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50">
              <a:solidFill>
                <a:schemeClr val="tx1"/>
              </a:solidFill>
            </a:endParaRPr>
          </a:p>
        </p:txBody>
      </p:sp>
      <p:sp>
        <p:nvSpPr>
          <p:cNvPr id="32" name="Forme libre 6"/>
          <p:cNvSpPr/>
          <p:nvPr/>
        </p:nvSpPr>
        <p:spPr bwMode="auto">
          <a:xfrm>
            <a:off x="6112356" y="4657290"/>
            <a:ext cx="43933" cy="269077"/>
          </a:xfrm>
          <a:custGeom>
            <a:avLst/>
            <a:gdLst>
              <a:gd name="f0" fmla="val w"/>
              <a:gd name="f1" fmla="val h"/>
              <a:gd name="f2" fmla="val 0"/>
              <a:gd name="f3" fmla="val 91440"/>
              <a:gd name="f4" fmla="val 257226"/>
              <a:gd name="f5" fmla="val 45720"/>
              <a:gd name="f6" fmla="*/ f0 1 91440"/>
              <a:gd name="f7" fmla="*/ f1 1 257226"/>
              <a:gd name="f8" fmla="+- f4 0 f2"/>
              <a:gd name="f9" fmla="+- f3 0 f2"/>
              <a:gd name="f10" fmla="*/ f9 1 91440"/>
              <a:gd name="f11" fmla="*/ f8 1 257226"/>
              <a:gd name="f12" fmla="*/ 0 1 f10"/>
              <a:gd name="f13" fmla="*/ 91440 1 f10"/>
              <a:gd name="f14" fmla="*/ 0 1 f11"/>
              <a:gd name="f15" fmla="*/ 257226 1 f11"/>
              <a:gd name="f16" fmla="*/ f12 f6 1"/>
              <a:gd name="f17" fmla="*/ f13 f6 1"/>
              <a:gd name="f18" fmla="*/ f15 f7 1"/>
              <a:gd name="f19" fmla="*/ f14 f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6" t="f19" r="f17" b="f18"/>
            <a:pathLst>
              <a:path w="91440" h="257226">
                <a:moveTo>
                  <a:pt x="f5" y="f2"/>
                </a:moveTo>
                <a:lnTo>
                  <a:pt x="f5" y="f4"/>
                </a:lnTo>
              </a:path>
            </a:pathLst>
          </a:custGeom>
          <a:noFill/>
          <a:ln w="12701" cap="flat">
            <a:solidFill>
              <a:srgbClr val="FFFFFF"/>
            </a:solidFill>
            <a:prstDash val="solid"/>
            <a:miter/>
          </a:ln>
        </p:spPr>
        <p:txBody>
          <a:bodyPr lIns="0" tIns="0" rIns="0" bIns="0"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ker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Forme libre 7"/>
          <p:cNvSpPr/>
          <p:nvPr/>
        </p:nvSpPr>
        <p:spPr bwMode="auto">
          <a:xfrm>
            <a:off x="6006918" y="3800759"/>
            <a:ext cx="153923" cy="269078"/>
          </a:xfrm>
          <a:custGeom>
            <a:avLst/>
            <a:gdLst>
              <a:gd name="f0" fmla="val w"/>
              <a:gd name="f1" fmla="val h"/>
              <a:gd name="f2" fmla="val 0"/>
              <a:gd name="f3" fmla="val 270030"/>
              <a:gd name="f4" fmla="val 257226"/>
              <a:gd name="f5" fmla="val 175292"/>
              <a:gd name="f6" fmla="*/ f0 1 270030"/>
              <a:gd name="f7" fmla="*/ f1 1 257226"/>
              <a:gd name="f8" fmla="+- f4 0 f2"/>
              <a:gd name="f9" fmla="+- f3 0 f2"/>
              <a:gd name="f10" fmla="*/ f9 1 270030"/>
              <a:gd name="f11" fmla="*/ f8 1 257226"/>
              <a:gd name="f12" fmla="*/ 0 1 f10"/>
              <a:gd name="f13" fmla="*/ 270030 1 f10"/>
              <a:gd name="f14" fmla="*/ 0 1 f11"/>
              <a:gd name="f15" fmla="*/ 257226 1 f11"/>
              <a:gd name="f16" fmla="*/ f12 f6 1"/>
              <a:gd name="f17" fmla="*/ f13 f6 1"/>
              <a:gd name="f18" fmla="*/ f15 f7 1"/>
              <a:gd name="f19" fmla="*/ f14 f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6" t="f19" r="f17" b="f18"/>
            <a:pathLst>
              <a:path w="270030" h="257226">
                <a:moveTo>
                  <a:pt x="f2" y="f2"/>
                </a:moveTo>
                <a:lnTo>
                  <a:pt x="f2" y="f5"/>
                </a:lnTo>
                <a:lnTo>
                  <a:pt x="f3" y="f5"/>
                </a:lnTo>
                <a:lnTo>
                  <a:pt x="f3" y="f4"/>
                </a:lnTo>
              </a:path>
            </a:pathLst>
          </a:custGeom>
          <a:noFill/>
          <a:ln cap="flat">
            <a:noFill/>
            <a:prstDash val="solid"/>
          </a:ln>
        </p:spPr>
        <p:txBody>
          <a:bodyPr lIns="0" tIns="0" rIns="0" bIns="0"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ker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7900" y="1129856"/>
            <a:ext cx="7776000" cy="617928"/>
          </a:xfrm>
        </p:spPr>
        <p:txBody>
          <a:bodyPr/>
          <a:lstStyle/>
          <a:p>
            <a:r>
              <a:rPr lang="fr-FR" sz="2800" b="1" dirty="0" smtClean="0"/>
              <a:t>Répartition </a:t>
            </a:r>
            <a:r>
              <a:rPr lang="fr-FR" sz="2800" b="1" dirty="0"/>
              <a:t>des exploitations </a:t>
            </a:r>
            <a:r>
              <a:rPr lang="fr-FR" sz="2800" b="1" dirty="0" smtClean="0"/>
              <a:t>au Maroc</a:t>
            </a:r>
            <a:r>
              <a:rPr lang="fr-FR" b="1" dirty="0"/>
              <a:t/>
            </a:r>
            <a:br>
              <a:rPr lang="fr-FR" b="1" dirty="0"/>
            </a:br>
            <a:endParaRPr lang="en-US" dirty="0"/>
          </a:p>
        </p:txBody>
      </p:sp>
      <p:graphicFrame>
        <p:nvGraphicFramePr>
          <p:cNvPr id="39" name="Chart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809225"/>
              </p:ext>
            </p:extLst>
          </p:nvPr>
        </p:nvGraphicFramePr>
        <p:xfrm>
          <a:off x="0" y="1628647"/>
          <a:ext cx="8777492" cy="47360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051006" y="2718848"/>
            <a:ext cx="33776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*SAU: surface agricole utilisable</a:t>
            </a:r>
            <a:endParaRPr lang="fr-FR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116034" y="5912573"/>
            <a:ext cx="7007928" cy="830997"/>
          </a:xfrm>
          <a:prstGeom prst="rect">
            <a:avLst/>
          </a:prstGeom>
          <a:solidFill>
            <a:srgbClr val="BFBFB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C80F0F"/>
                </a:solidFill>
                <a:latin typeface="+mj-lt"/>
                <a:ea typeface="+mj-ea"/>
                <a:cs typeface="+mj-cs"/>
              </a:rPr>
              <a:t>Le Maroc dispose de </a:t>
            </a:r>
            <a:r>
              <a:rPr lang="fr-CA" sz="2400" dirty="0" smtClean="0">
                <a:solidFill>
                  <a:srgbClr val="C80F0F"/>
                </a:solidFill>
                <a:latin typeface="+mj-lt"/>
                <a:ea typeface="+mj-ea"/>
                <a:cs typeface="+mj-cs"/>
              </a:rPr>
              <a:t>1.4 million d’exploitations totalisant </a:t>
            </a:r>
            <a:r>
              <a:rPr lang="fr-FR" sz="2400" dirty="0" smtClean="0">
                <a:solidFill>
                  <a:srgbClr val="C80F0F"/>
                </a:solidFill>
                <a:latin typeface="+mj-lt"/>
                <a:ea typeface="+mj-ea"/>
                <a:cs typeface="+mj-cs"/>
              </a:rPr>
              <a:t>8,7 </a:t>
            </a:r>
            <a:r>
              <a:rPr lang="fr-FR" sz="2400" dirty="0">
                <a:solidFill>
                  <a:srgbClr val="C80F0F"/>
                </a:solidFill>
                <a:latin typeface="+mj-lt"/>
                <a:ea typeface="+mj-ea"/>
                <a:cs typeface="+mj-cs"/>
              </a:rPr>
              <a:t>millions </a:t>
            </a:r>
            <a:r>
              <a:rPr lang="fr-FR" sz="2400" dirty="0" smtClean="0">
                <a:solidFill>
                  <a:srgbClr val="C80F0F"/>
                </a:solidFill>
                <a:latin typeface="+mj-lt"/>
                <a:ea typeface="+mj-ea"/>
                <a:cs typeface="+mj-cs"/>
              </a:rPr>
              <a:t>d’hectares</a:t>
            </a:r>
            <a:endParaRPr lang="fr-FR" sz="2400" dirty="0">
              <a:solidFill>
                <a:srgbClr val="C80F0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31044" y="2273381"/>
            <a:ext cx="6890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22 %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466617" y="1589252"/>
            <a:ext cx="6890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31 %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28702" y="2775953"/>
            <a:ext cx="8609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16.5 %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054529" y="2829425"/>
            <a:ext cx="8436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17.3 %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32780" y="3625509"/>
            <a:ext cx="6890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9</a:t>
            </a:r>
            <a:r>
              <a:rPr lang="en-US" sz="1600" dirty="0" smtClean="0"/>
              <a:t> %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16509" y="4245962"/>
            <a:ext cx="782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3.5 %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261263" y="4558304"/>
            <a:ext cx="8053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0</a:t>
            </a:r>
            <a:r>
              <a:rPr lang="en-US" sz="1600" dirty="0" smtClean="0"/>
              <a:t>.5 %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035196" y="4670174"/>
            <a:ext cx="761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0.2 %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2369" y="160111"/>
            <a:ext cx="1513304" cy="893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5015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511" y="1240020"/>
            <a:ext cx="9027489" cy="617928"/>
          </a:xfrm>
        </p:spPr>
        <p:txBody>
          <a:bodyPr/>
          <a:lstStyle/>
          <a:p>
            <a:r>
              <a:rPr lang="en-US" sz="2800" b="1" dirty="0" smtClean="0"/>
              <a:t>Segmentation des exploitations par type de culture</a:t>
            </a:r>
            <a:endParaRPr lang="en-US" sz="2800" b="1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4072864715"/>
              </p:ext>
            </p:extLst>
          </p:nvPr>
        </p:nvGraphicFramePr>
        <p:xfrm>
          <a:off x="743140" y="1756297"/>
          <a:ext cx="8012400" cy="4796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3890" y="276905"/>
            <a:ext cx="1513304" cy="893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255464"/>
      </p:ext>
    </p:extLst>
  </p:cSld>
  <p:clrMapOvr>
    <a:masterClrMapping/>
  </p:clrMapOvr>
  <p:transition xmlns:p14="http://schemas.microsoft.com/office/powerpoint/2010/main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élogramme 7"/>
          <p:cNvSpPr/>
          <p:nvPr/>
        </p:nvSpPr>
        <p:spPr>
          <a:xfrm>
            <a:off x="864745" y="1943306"/>
            <a:ext cx="6715283" cy="3860593"/>
          </a:xfrm>
          <a:prstGeom prst="parallelogram">
            <a:avLst/>
          </a:prstGeom>
          <a:gradFill>
            <a:gsLst>
              <a:gs pos="0">
                <a:schemeClr val="bg1"/>
              </a:gs>
              <a:gs pos="84000">
                <a:schemeClr val="bg1">
                  <a:lumMod val="85000"/>
                </a:schemeClr>
              </a:gs>
              <a:gs pos="100000">
                <a:srgbClr val="CECCDA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50"/>
          </a:p>
        </p:txBody>
      </p:sp>
      <p:sp>
        <p:nvSpPr>
          <p:cNvPr id="9" name="Bouée 8"/>
          <p:cNvSpPr/>
          <p:nvPr/>
        </p:nvSpPr>
        <p:spPr>
          <a:xfrm rot="8892330">
            <a:off x="4131774" y="931960"/>
            <a:ext cx="6210611" cy="6210611"/>
          </a:xfrm>
          <a:prstGeom prst="donut">
            <a:avLst>
              <a:gd name="adj" fmla="val 15694"/>
            </a:avLst>
          </a:prstGeom>
          <a:gradFill>
            <a:gsLst>
              <a:gs pos="18000">
                <a:srgbClr val="63CBBF">
                  <a:alpha val="18000"/>
                </a:srgbClr>
              </a:gs>
              <a:gs pos="100000">
                <a:schemeClr val="accent1">
                  <a:lumMod val="20000"/>
                  <a:lumOff val="80000"/>
                  <a:alpha val="44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50">
              <a:solidFill>
                <a:schemeClr val="tx1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5680" y="2874048"/>
            <a:ext cx="4566933" cy="617928"/>
          </a:xfrm>
        </p:spPr>
        <p:txBody>
          <a:bodyPr/>
          <a:lstStyle/>
          <a:p>
            <a:pPr algn="ctr"/>
            <a:r>
              <a:rPr lang="fr-CA" sz="4000" b="1" dirty="0"/>
              <a:t>2</a:t>
            </a:r>
            <a:r>
              <a:rPr lang="fr-CA" sz="4000" b="1" dirty="0" smtClean="0"/>
              <a:t>. Catégorisation </a:t>
            </a:r>
            <a:r>
              <a:rPr lang="fr-CA" sz="4000" b="1" dirty="0"/>
              <a:t>des </a:t>
            </a:r>
            <a:r>
              <a:rPr lang="fr-CA" sz="4000" b="1" dirty="0" smtClean="0"/>
              <a:t>exploitations </a:t>
            </a:r>
            <a:r>
              <a:rPr lang="fr-CA" sz="4000" b="1" dirty="0"/>
              <a:t>irriguées </a:t>
            </a:r>
            <a:br>
              <a:rPr lang="fr-CA" sz="4000" b="1" dirty="0"/>
            </a:br>
            <a:r>
              <a:rPr lang="fr-CA" sz="4000" b="1" dirty="0" smtClean="0"/>
              <a:t> </a:t>
            </a:r>
            <a:endParaRPr lang="fr-CA" sz="4000" b="1" dirty="0"/>
          </a:p>
        </p:txBody>
      </p:sp>
      <p:sp>
        <p:nvSpPr>
          <p:cNvPr id="6" name="Bouée 10"/>
          <p:cNvSpPr/>
          <p:nvPr/>
        </p:nvSpPr>
        <p:spPr>
          <a:xfrm rot="8681916">
            <a:off x="-952938" y="3285618"/>
            <a:ext cx="4168607" cy="4061963"/>
          </a:xfrm>
          <a:prstGeom prst="donut">
            <a:avLst>
              <a:gd name="adj" fmla="val 5879"/>
            </a:avLst>
          </a:prstGeom>
          <a:gradFill>
            <a:gsLst>
              <a:gs pos="18000">
                <a:srgbClr val="9751CB">
                  <a:alpha val="16000"/>
                </a:srgbClr>
              </a:gs>
              <a:gs pos="100000">
                <a:srgbClr val="BBDAA6">
                  <a:alpha val="0"/>
                </a:srgb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5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3890" y="276905"/>
            <a:ext cx="1513304" cy="893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693942"/>
      </p:ext>
    </p:extLst>
  </p:cSld>
  <p:clrMapOvr>
    <a:masterClrMapping/>
  </p:clrMapOvr>
  <p:transition xmlns:p14="http://schemas.microsoft.com/office/powerpoint/2010/main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5947" y="1267334"/>
            <a:ext cx="9158561" cy="617928"/>
          </a:xfrm>
        </p:spPr>
        <p:txBody>
          <a:bodyPr/>
          <a:lstStyle/>
          <a:p>
            <a:r>
              <a:rPr lang="fr-CA" sz="2800" b="1" dirty="0" smtClean="0"/>
              <a:t>Segmentation des exploitations irriguées par taille </a:t>
            </a:r>
            <a:br>
              <a:rPr lang="fr-CA" sz="2800" b="1" dirty="0" smtClean="0"/>
            </a:br>
            <a:r>
              <a:rPr lang="fr-CA" sz="2800" b="1" dirty="0" smtClean="0"/>
              <a:t/>
            </a:r>
            <a:br>
              <a:rPr lang="fr-CA" sz="2800" b="1" dirty="0" smtClean="0"/>
            </a:br>
            <a:endParaRPr lang="fr-CA" sz="2800" b="1" dirty="0"/>
          </a:p>
        </p:txBody>
      </p:sp>
      <p:sp>
        <p:nvSpPr>
          <p:cNvPr id="6" name="Bouée 5"/>
          <p:cNvSpPr/>
          <p:nvPr/>
        </p:nvSpPr>
        <p:spPr>
          <a:xfrm rot="203433">
            <a:off x="1667120" y="927270"/>
            <a:ext cx="5902294" cy="5902294"/>
          </a:xfrm>
          <a:prstGeom prst="donut">
            <a:avLst>
              <a:gd name="adj" fmla="val 5879"/>
            </a:avLst>
          </a:prstGeom>
          <a:gradFill>
            <a:gsLst>
              <a:gs pos="18000">
                <a:srgbClr val="9751CB">
                  <a:alpha val="16000"/>
                </a:srgbClr>
              </a:gs>
              <a:gs pos="100000">
                <a:srgbClr val="BBDAA6">
                  <a:alpha val="0"/>
                </a:srgb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50">
              <a:solidFill>
                <a:schemeClr val="tx1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9173341"/>
              </p:ext>
            </p:extLst>
          </p:nvPr>
        </p:nvGraphicFramePr>
        <p:xfrm>
          <a:off x="233997" y="1881267"/>
          <a:ext cx="5590718" cy="3743027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1633511"/>
                <a:gridCol w="1229560"/>
                <a:gridCol w="1934046"/>
                <a:gridCol w="793601"/>
              </a:tblGrid>
              <a:tr h="10531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2000" noProof="0" dirty="0" smtClean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noProof="0" dirty="0" smtClean="0">
                          <a:solidFill>
                            <a:schemeClr val="tx2"/>
                          </a:solidFill>
                          <a:effectLst/>
                        </a:rPr>
                        <a:t>Exploitation</a:t>
                      </a:r>
                      <a:endParaRPr lang="fr-FR" sz="2000" b="1" noProof="0" dirty="0">
                        <a:solidFill>
                          <a:schemeClr val="tx2"/>
                        </a:solidFill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fr-FR" sz="2000" kern="1200" noProof="0" dirty="0" smtClean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algn="ctr"/>
                      <a:r>
                        <a:rPr lang="fr-FR" sz="2000" kern="1200" noProof="0" dirty="0" smtClean="0">
                          <a:solidFill>
                            <a:schemeClr val="tx2"/>
                          </a:solidFill>
                          <a:effectLst/>
                        </a:rPr>
                        <a:t>Taille</a:t>
                      </a:r>
                      <a:endParaRPr lang="fr-FR" sz="3200" b="1" noProof="0" dirty="0">
                        <a:solidFill>
                          <a:schemeClr val="tx2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noProof="0" dirty="0" smtClean="0">
                          <a:solidFill>
                            <a:schemeClr val="tx2"/>
                          </a:solidFill>
                          <a:effectLst/>
                        </a:rPr>
                        <a:t>Nombres d’exploitations Irriguées</a:t>
                      </a:r>
                      <a:endParaRPr lang="fr-FR" sz="2000" b="1" noProof="0" dirty="0">
                        <a:solidFill>
                          <a:schemeClr val="tx2"/>
                        </a:solidFill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2000" noProof="0" dirty="0" smtClean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noProof="0" dirty="0" smtClean="0">
                          <a:solidFill>
                            <a:schemeClr val="tx2"/>
                          </a:solidFill>
                          <a:effectLst/>
                        </a:rPr>
                        <a:t>%</a:t>
                      </a:r>
                      <a:endParaRPr lang="fr-FR" sz="2000" b="1" noProof="0" dirty="0">
                        <a:solidFill>
                          <a:schemeClr val="tx2"/>
                        </a:solidFill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943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</a:rPr>
                        <a:t>Grandes </a:t>
                      </a:r>
                      <a:r>
                        <a:rPr lang="fr-FR" sz="2000" dirty="0">
                          <a:effectLst/>
                        </a:rPr>
                        <a:t>Exploitations 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noProof="0" dirty="0" smtClean="0"/>
                        <a:t>&gt; 20 ha</a:t>
                      </a:r>
                      <a:endParaRPr lang="fr-FR" sz="2000" noProof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21 736</a:t>
                      </a:r>
                      <a:endParaRPr lang="en-US" sz="2000" dirty="0"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4</a:t>
                      </a:r>
                      <a:endParaRPr lang="en-US" sz="2000" dirty="0"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297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kern="1200" dirty="0" smtClean="0">
                          <a:effectLst/>
                        </a:rPr>
                        <a:t>Moyennes</a:t>
                      </a:r>
                      <a:r>
                        <a:rPr lang="fr-FR" sz="2000" dirty="0" smtClean="0">
                          <a:effectLst/>
                        </a:rPr>
                        <a:t> Exploitations</a:t>
                      </a:r>
                      <a:endParaRPr lang="en-US" sz="2000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000" noProof="0" dirty="0" smtClean="0"/>
                        <a:t>Entre 5 et 20 ha</a:t>
                      </a:r>
                      <a:endParaRPr lang="fr-CA" sz="20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127 </a:t>
                      </a:r>
                      <a:r>
                        <a:rPr lang="en-US" sz="2000" kern="1200" dirty="0" smtClean="0">
                          <a:effectLst/>
                        </a:rPr>
                        <a:t>044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effectLst/>
                        </a:rPr>
                        <a:t>23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66894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</a:rPr>
                        <a:t>Petites Exploitations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000" kern="1200" baseline="0" noProof="0" dirty="0" smtClean="0"/>
                        <a:t>Entre 1 et 5 ha</a:t>
                      </a:r>
                      <a:endParaRPr lang="fr-CA" sz="2000" kern="1200" noProof="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244 </a:t>
                      </a:r>
                      <a:r>
                        <a:rPr lang="en-US" sz="2000" kern="1200" dirty="0" smtClean="0">
                          <a:effectLst/>
                        </a:rPr>
                        <a:t>720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effectLst/>
                        </a:rPr>
                        <a:t>45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8928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</a:rPr>
                        <a:t>Micro</a:t>
                      </a:r>
                      <a:r>
                        <a:rPr lang="fr-FR" sz="2000" dirty="0">
                          <a:effectLst/>
                        </a:rPr>
                        <a:t>-Exploitations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aseline="0" noProof="0" dirty="0" smtClean="0"/>
                        <a:t>&lt;1 ha</a:t>
                      </a:r>
                      <a:endParaRPr lang="fr-FR" sz="2000" kern="1200" noProof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</a:rPr>
                        <a:t>154 851</a:t>
                      </a:r>
                      <a:endParaRPr lang="en-US" sz="2000" dirty="0"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28</a:t>
                      </a:r>
                      <a:endParaRPr lang="en-US" sz="2000" dirty="0"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752812945"/>
              </p:ext>
            </p:extLst>
          </p:nvPr>
        </p:nvGraphicFramePr>
        <p:xfrm>
          <a:off x="4837166" y="1783317"/>
          <a:ext cx="4485863" cy="53094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59414" y="5945386"/>
            <a:ext cx="5331735" cy="83099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>
                <a:solidFill>
                  <a:srgbClr val="C80F0F"/>
                </a:solidFill>
                <a:latin typeface="+mj-lt"/>
                <a:ea typeface="+mj-ea"/>
                <a:cs typeface="+mj-cs"/>
              </a:rPr>
              <a:t>68 % des exploitations irriguées sont entre 1 et 20 hectares</a:t>
            </a:r>
            <a:endParaRPr lang="fr-CA" sz="2400" dirty="0">
              <a:solidFill>
                <a:srgbClr val="C80F0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3890" y="276905"/>
            <a:ext cx="1513304" cy="893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147804"/>
      </p:ext>
    </p:extLst>
  </p:cSld>
  <p:clrMapOvr>
    <a:masterClrMapping/>
  </p:clrMapOvr>
  <p:transition xmlns:p14="http://schemas.microsoft.com/office/powerpoint/2010/main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6000" y="1272952"/>
            <a:ext cx="7776000" cy="617928"/>
          </a:xfrm>
        </p:spPr>
        <p:txBody>
          <a:bodyPr/>
          <a:lstStyle/>
          <a:p>
            <a:r>
              <a:rPr lang="fr-CA" sz="2800" b="1" dirty="0" smtClean="0"/>
              <a:t>Caractéristiques</a:t>
            </a:r>
            <a:r>
              <a:rPr lang="fr-CA" sz="2800" b="1" dirty="0" smtClean="0">
                <a:solidFill>
                  <a:schemeClr val="accent1"/>
                </a:solidFill>
              </a:rPr>
              <a:t> </a:t>
            </a:r>
            <a:r>
              <a:rPr lang="fr-CA" sz="2800" b="1" dirty="0"/>
              <a:t>des </a:t>
            </a:r>
            <a:r>
              <a:rPr lang="fr-CA" sz="2800" b="1" dirty="0" smtClean="0"/>
              <a:t>exploitations irriguées </a:t>
            </a:r>
            <a:endParaRPr lang="fr-CA" sz="2800" b="1" dirty="0"/>
          </a:p>
        </p:txBody>
      </p:sp>
      <p:sp>
        <p:nvSpPr>
          <p:cNvPr id="9" name="Bouée 8"/>
          <p:cNvSpPr/>
          <p:nvPr/>
        </p:nvSpPr>
        <p:spPr>
          <a:xfrm rot="8892330">
            <a:off x="5601902" y="973876"/>
            <a:ext cx="6210611" cy="6210611"/>
          </a:xfrm>
          <a:prstGeom prst="donut">
            <a:avLst>
              <a:gd name="adj" fmla="val 15694"/>
            </a:avLst>
          </a:prstGeom>
          <a:gradFill>
            <a:gsLst>
              <a:gs pos="18000">
                <a:srgbClr val="63CBBF">
                  <a:alpha val="18000"/>
                </a:srgbClr>
              </a:gs>
              <a:gs pos="100000">
                <a:schemeClr val="accent1">
                  <a:lumMod val="20000"/>
                  <a:lumOff val="80000"/>
                  <a:alpha val="44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50">
              <a:solidFill>
                <a:schemeClr val="tx1"/>
              </a:solidFill>
            </a:endParaRP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134076763"/>
              </p:ext>
            </p:extLst>
          </p:nvPr>
        </p:nvGraphicFramePr>
        <p:xfrm>
          <a:off x="373633" y="2011692"/>
          <a:ext cx="8249667" cy="39597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Bouée 10"/>
          <p:cNvSpPr/>
          <p:nvPr/>
        </p:nvSpPr>
        <p:spPr>
          <a:xfrm rot="8681916">
            <a:off x="-952938" y="3298318"/>
            <a:ext cx="4168607" cy="4061963"/>
          </a:xfrm>
          <a:prstGeom prst="donut">
            <a:avLst>
              <a:gd name="adj" fmla="val 5879"/>
            </a:avLst>
          </a:prstGeom>
          <a:gradFill>
            <a:gsLst>
              <a:gs pos="18000">
                <a:srgbClr val="9751CB">
                  <a:alpha val="16000"/>
                </a:srgbClr>
              </a:gs>
              <a:gs pos="100000">
                <a:srgbClr val="BBDAA6">
                  <a:alpha val="0"/>
                </a:srgb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5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36425" y="6210892"/>
            <a:ext cx="1126029" cy="461665"/>
          </a:xfrm>
          <a:prstGeom prst="rect">
            <a:avLst/>
          </a:prstGeom>
          <a:solidFill>
            <a:srgbClr val="6CA544"/>
          </a:solidFill>
          <a:ln>
            <a:solidFill>
              <a:srgbClr val="6CA544"/>
            </a:solidFill>
          </a:ln>
        </p:spPr>
        <p:txBody>
          <a:bodyPr wrap="none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solidFill>
                  <a:schemeClr val="tx1"/>
                </a:solidFill>
              </a:rPr>
              <a:t>21 736</a:t>
            </a:r>
            <a:endParaRPr lang="en-US" sz="2400" dirty="0">
              <a:solidFill>
                <a:schemeClr val="tx1"/>
              </a:solidFill>
              <a:ea typeface="ＭＳ 明朝"/>
              <a:cs typeface="Times New Roman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19079" y="6201173"/>
            <a:ext cx="1297200" cy="461665"/>
          </a:xfrm>
          <a:prstGeom prst="rect">
            <a:avLst/>
          </a:prstGeom>
          <a:solidFill>
            <a:srgbClr val="D9872B"/>
          </a:solidFill>
          <a:ln>
            <a:solidFill>
              <a:srgbClr val="D9872B"/>
            </a:solidFill>
          </a:ln>
        </p:spPr>
        <p:txBody>
          <a:bodyPr wrap="none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schemeClr val="tx1"/>
                </a:solidFill>
              </a:rPr>
              <a:t>371 764</a:t>
            </a:r>
            <a:endParaRPr lang="en-US" sz="2400" dirty="0">
              <a:solidFill>
                <a:schemeClr val="tx1"/>
              </a:solidFill>
              <a:ea typeface="ＭＳ 明朝"/>
              <a:cs typeface="Times New Roman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81900" y="6191453"/>
            <a:ext cx="1297200" cy="461665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fr-FR" sz="2400" dirty="0">
                <a:solidFill>
                  <a:srgbClr val="000000"/>
                </a:solidFill>
              </a:rPr>
              <a:t>154 851</a:t>
            </a:r>
            <a:endParaRPr lang="en-US" sz="2400" dirty="0">
              <a:solidFill>
                <a:srgbClr val="000000"/>
              </a:solidFill>
              <a:ea typeface="ＭＳ 明朝"/>
              <a:cs typeface="Times New Roman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93890" y="276905"/>
            <a:ext cx="1513304" cy="893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890999"/>
      </p:ext>
    </p:extLst>
  </p:cSld>
  <p:clrMapOvr>
    <a:masterClrMapping/>
  </p:clrMapOvr>
  <p:transition xmlns:p14="http://schemas.microsoft.com/office/powerpoint/2010/main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élogramme 7"/>
          <p:cNvSpPr/>
          <p:nvPr/>
        </p:nvSpPr>
        <p:spPr>
          <a:xfrm>
            <a:off x="945815" y="1943306"/>
            <a:ext cx="6526120" cy="3860593"/>
          </a:xfrm>
          <a:prstGeom prst="parallelogram">
            <a:avLst/>
          </a:prstGeom>
          <a:gradFill>
            <a:gsLst>
              <a:gs pos="0">
                <a:schemeClr val="bg1"/>
              </a:gs>
              <a:gs pos="84000">
                <a:schemeClr val="bg1">
                  <a:lumMod val="85000"/>
                </a:schemeClr>
              </a:gs>
              <a:gs pos="100000">
                <a:srgbClr val="CECCDA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50"/>
          </a:p>
        </p:txBody>
      </p:sp>
      <p:sp>
        <p:nvSpPr>
          <p:cNvPr id="9" name="Bouée 8"/>
          <p:cNvSpPr/>
          <p:nvPr/>
        </p:nvSpPr>
        <p:spPr>
          <a:xfrm rot="8892330">
            <a:off x="4131774" y="931960"/>
            <a:ext cx="6210611" cy="6210611"/>
          </a:xfrm>
          <a:prstGeom prst="donut">
            <a:avLst>
              <a:gd name="adj" fmla="val 15694"/>
            </a:avLst>
          </a:prstGeom>
          <a:gradFill>
            <a:gsLst>
              <a:gs pos="18000">
                <a:srgbClr val="63CBBF">
                  <a:alpha val="18000"/>
                </a:srgbClr>
              </a:gs>
              <a:gs pos="100000">
                <a:schemeClr val="accent1">
                  <a:lumMod val="20000"/>
                  <a:lumOff val="80000"/>
                  <a:alpha val="44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50">
              <a:solidFill>
                <a:schemeClr val="tx1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7045" y="2860537"/>
            <a:ext cx="4864190" cy="617928"/>
          </a:xfrm>
        </p:spPr>
        <p:txBody>
          <a:bodyPr/>
          <a:lstStyle/>
          <a:p>
            <a:pPr algn="ctr"/>
            <a:r>
              <a:rPr lang="fr-FR" sz="4000" b="1" i="1" dirty="0" smtClean="0"/>
              <a:t>3. Potentiel du marché du pompage solaire</a:t>
            </a:r>
            <a:endParaRPr lang="fr-FR" sz="4000" b="1" i="1" dirty="0"/>
          </a:p>
        </p:txBody>
      </p:sp>
      <p:sp>
        <p:nvSpPr>
          <p:cNvPr id="6" name="Bouée 10"/>
          <p:cNvSpPr/>
          <p:nvPr/>
        </p:nvSpPr>
        <p:spPr>
          <a:xfrm rot="8681916">
            <a:off x="-952938" y="3285618"/>
            <a:ext cx="4168607" cy="4061963"/>
          </a:xfrm>
          <a:prstGeom prst="donut">
            <a:avLst>
              <a:gd name="adj" fmla="val 5879"/>
            </a:avLst>
          </a:prstGeom>
          <a:gradFill>
            <a:gsLst>
              <a:gs pos="18000">
                <a:srgbClr val="9751CB">
                  <a:alpha val="16000"/>
                </a:srgbClr>
              </a:gs>
              <a:gs pos="100000">
                <a:srgbClr val="BBDAA6">
                  <a:alpha val="0"/>
                </a:srgb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5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3890" y="276905"/>
            <a:ext cx="1513304" cy="893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916713"/>
      </p:ext>
    </p:extLst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giz-powerpoint-20141103-v3">
  <a:themeElements>
    <a:clrScheme name="GIZ Farbtabelle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D0CBC1"/>
      </a:accent2>
      <a:accent3>
        <a:srgbClr val="7C7563"/>
      </a:accent3>
      <a:accent4>
        <a:srgbClr val="660000"/>
      </a:accent4>
      <a:accent5>
        <a:srgbClr val="CC0000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Cover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giz-powerpoint-20141103-v3.potx</Template>
  <TotalTime>3187</TotalTime>
  <Words>975</Words>
  <Application>Microsoft Macintosh PowerPoint</Application>
  <PresentationFormat>On-screen Show (4:3)</PresentationFormat>
  <Paragraphs>173</Paragraphs>
  <Slides>13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giz-powerpoint-20141103-v3</vt:lpstr>
      <vt:lpstr>Cover</vt:lpstr>
      <vt:lpstr>PowerPoint Presentation</vt:lpstr>
      <vt:lpstr>Plan de la présentation </vt:lpstr>
      <vt:lpstr>1. Aperçu des exploitations agricoles</vt:lpstr>
      <vt:lpstr>Répartition des exploitations au Maroc </vt:lpstr>
      <vt:lpstr>Segmentation des exploitations par type de culture</vt:lpstr>
      <vt:lpstr>2. Catégorisation des exploitations irriguées   </vt:lpstr>
      <vt:lpstr>Segmentation des exploitations irriguées par taille   </vt:lpstr>
      <vt:lpstr>Caractéristiques des exploitations irriguées </vt:lpstr>
      <vt:lpstr>3. Potentiel du marché du pompage solaire</vt:lpstr>
      <vt:lpstr>Agriculteurs ciblés par le pompage solaire</vt:lpstr>
      <vt:lpstr> Potentiel du marché par taille d’exploitation</vt:lpstr>
      <vt:lpstr>Potentiel total du marché du pompage solaire</vt:lpstr>
      <vt:lpstr>Merci pour  votre attention !</vt:lpstr>
    </vt:vector>
  </TitlesOfParts>
  <Company>Crossmedia Beratung und Design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Ira Olaleye</dc:creator>
  <cp:keywords>GIZ-Leerfolie</cp:keywords>
  <cp:lastModifiedBy>Zineb Lahlou</cp:lastModifiedBy>
  <cp:revision>528</cp:revision>
  <cp:lastPrinted>2016-12-06T11:43:44Z</cp:lastPrinted>
  <dcterms:created xsi:type="dcterms:W3CDTF">2013-03-28T07:18:44Z</dcterms:created>
  <dcterms:modified xsi:type="dcterms:W3CDTF">2017-04-20T10:00:13Z</dcterms:modified>
</cp:coreProperties>
</file>